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69" r:id="rId2"/>
    <p:sldId id="562" r:id="rId3"/>
    <p:sldId id="582" r:id="rId4"/>
    <p:sldId id="567" r:id="rId5"/>
    <p:sldId id="566" r:id="rId6"/>
    <p:sldId id="560" r:id="rId7"/>
    <p:sldId id="564" r:id="rId8"/>
    <p:sldId id="492" r:id="rId9"/>
    <p:sldId id="376" r:id="rId10"/>
    <p:sldId id="538" r:id="rId11"/>
    <p:sldId id="581" r:id="rId12"/>
    <p:sldId id="377" r:id="rId13"/>
    <p:sldId id="379" r:id="rId14"/>
    <p:sldId id="380" r:id="rId15"/>
    <p:sldId id="381" r:id="rId16"/>
    <p:sldId id="384" r:id="rId17"/>
    <p:sldId id="569" r:id="rId18"/>
    <p:sldId id="387" r:id="rId19"/>
    <p:sldId id="571" r:id="rId20"/>
    <p:sldId id="413" r:id="rId21"/>
    <p:sldId id="552" r:id="rId22"/>
    <p:sldId id="414" r:id="rId23"/>
    <p:sldId id="415" r:id="rId24"/>
    <p:sldId id="553" r:id="rId25"/>
    <p:sldId id="502" r:id="rId26"/>
    <p:sldId id="503" r:id="rId27"/>
    <p:sldId id="390" r:id="rId28"/>
    <p:sldId id="391" r:id="rId29"/>
    <p:sldId id="392" r:id="rId30"/>
    <p:sldId id="393" r:id="rId31"/>
    <p:sldId id="519" r:id="rId32"/>
    <p:sldId id="520" r:id="rId33"/>
    <p:sldId id="572" r:id="rId34"/>
    <p:sldId id="558" r:id="rId35"/>
    <p:sldId id="583" r:id="rId36"/>
    <p:sldId id="573" r:id="rId37"/>
    <p:sldId id="576" r:id="rId38"/>
    <p:sldId id="577" r:id="rId39"/>
    <p:sldId id="579" r:id="rId40"/>
    <p:sldId id="580" r:id="rId41"/>
    <p:sldId id="574" r:id="rId42"/>
    <p:sldId id="575" r:id="rId43"/>
    <p:sldId id="584" r:id="rId44"/>
    <p:sldId id="547" r:id="rId45"/>
    <p:sldId id="548" r:id="rId46"/>
    <p:sldId id="549" r:id="rId47"/>
    <p:sldId id="550" r:id="rId48"/>
    <p:sldId id="556" r:id="rId49"/>
    <p:sldId id="370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18" autoAdjust="0"/>
    <p:restoredTop sz="73535" autoAdjust="0"/>
  </p:normalViewPr>
  <p:slideViewPr>
    <p:cSldViewPr snapToGrid="0">
      <p:cViewPr varScale="1">
        <p:scale>
          <a:sx n="85" d="100"/>
          <a:sy n="85" d="100"/>
        </p:scale>
        <p:origin x="192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CBB977-D78F-441A-8F82-0964A6D10EF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795B2C-72B9-45D7-93B0-29BD8E6E20C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Сентябрь-декабрь 2017 г. </a:t>
          </a:r>
          <a:r>
            <a: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29484BCB-0FCA-41CB-A781-6836B49B7B55}" type="parTrans" cxnId="{14931D7E-238F-4568-B1C9-12DE20304CC6}">
      <dgm:prSet/>
      <dgm:spPr/>
      <dgm:t>
        <a:bodyPr/>
        <a:lstStyle/>
        <a:p>
          <a:endParaRPr lang="ru-RU"/>
        </a:p>
      </dgm:t>
    </dgm:pt>
    <dgm:pt modelId="{ABB6A493-284B-42E7-A7FA-5973C1334E6A}" type="sibTrans" cxnId="{14931D7E-238F-4568-B1C9-12DE20304CC6}">
      <dgm:prSet/>
      <dgm:spPr/>
      <dgm:t>
        <a:bodyPr/>
        <a:lstStyle/>
        <a:p>
          <a:endParaRPr lang="ru-RU"/>
        </a:p>
      </dgm:t>
    </dgm:pt>
    <dgm:pt modelId="{C4BA5071-1F23-46E4-A062-398828C7C1B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Январь-декабрь </a:t>
          </a:r>
        </a:p>
        <a:p>
          <a:pPr rtl="0"/>
          <a:r>
            <a: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2018 г</a:t>
          </a:r>
          <a:r>
            <a:rPr lang="ru-RU" sz="2800" b="1" dirty="0">
              <a:latin typeface="Times New Roman" pitchFamily="18" charset="0"/>
              <a:cs typeface="Times New Roman" pitchFamily="18" charset="0"/>
            </a:rPr>
            <a:t>. 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7ECB648C-9F5F-4AAC-96E6-999C7BF2CB67}" type="parTrans" cxnId="{2D2E79A3-735B-46FA-98E2-F80B1794DB91}">
      <dgm:prSet/>
      <dgm:spPr/>
      <dgm:t>
        <a:bodyPr/>
        <a:lstStyle/>
        <a:p>
          <a:endParaRPr lang="ru-RU"/>
        </a:p>
      </dgm:t>
    </dgm:pt>
    <dgm:pt modelId="{6E15903E-2D41-4E04-9FD2-B68E49BA16C1}" type="sibTrans" cxnId="{2D2E79A3-735B-46FA-98E2-F80B1794DB91}">
      <dgm:prSet/>
      <dgm:spPr/>
      <dgm:t>
        <a:bodyPr/>
        <a:lstStyle/>
        <a:p>
          <a:endParaRPr lang="ru-RU"/>
        </a:p>
      </dgm:t>
    </dgm:pt>
    <dgm:pt modelId="{07B25FAA-FD10-4D03-B9F2-6CADB0CC431D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Март-сентябрь 2018 г. </a:t>
          </a:r>
          <a:endParaRPr lang="ru-RU" sz="2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C0817A-C372-42E2-8B08-7BE09B2A4DD7}" type="parTrans" cxnId="{0716A243-4D3F-482B-85FA-F89FF5B0B212}">
      <dgm:prSet/>
      <dgm:spPr/>
      <dgm:t>
        <a:bodyPr/>
        <a:lstStyle/>
        <a:p>
          <a:endParaRPr lang="ru-RU"/>
        </a:p>
      </dgm:t>
    </dgm:pt>
    <dgm:pt modelId="{5B7E7101-00FC-464D-9C02-32C17B721558}" type="sibTrans" cxnId="{0716A243-4D3F-482B-85FA-F89FF5B0B212}">
      <dgm:prSet/>
      <dgm:spPr/>
      <dgm:t>
        <a:bodyPr/>
        <a:lstStyle/>
        <a:p>
          <a:endParaRPr lang="ru-RU"/>
        </a:p>
      </dgm:t>
    </dgm:pt>
    <dgm:pt modelId="{67FAD85F-5D8E-43D2-BDC1-E3397B2155E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Март-декабрь 2018 </a:t>
          </a:r>
          <a:r>
            <a:rPr lang="ru-RU" sz="3200" b="1" dirty="0">
              <a:solidFill>
                <a:srgbClr val="002060"/>
              </a:solidFill>
            </a:rPr>
            <a:t>г. </a:t>
          </a:r>
          <a:endParaRPr lang="ru-RU" sz="3200" dirty="0">
            <a:solidFill>
              <a:srgbClr val="002060"/>
            </a:solidFill>
          </a:endParaRPr>
        </a:p>
      </dgm:t>
    </dgm:pt>
    <dgm:pt modelId="{F70A9A4A-1405-42FC-B47B-77FD4B32096A}" type="parTrans" cxnId="{05907F8C-E3CD-4B6B-918E-16BFF99A0940}">
      <dgm:prSet/>
      <dgm:spPr/>
      <dgm:t>
        <a:bodyPr/>
        <a:lstStyle/>
        <a:p>
          <a:endParaRPr lang="ru-RU"/>
        </a:p>
      </dgm:t>
    </dgm:pt>
    <dgm:pt modelId="{FC87E68E-906C-40AD-89E9-23F73C6112F3}" type="sibTrans" cxnId="{05907F8C-E3CD-4B6B-918E-16BFF99A0940}">
      <dgm:prSet/>
      <dgm:spPr/>
      <dgm:t>
        <a:bodyPr/>
        <a:lstStyle/>
        <a:p>
          <a:endParaRPr lang="ru-RU"/>
        </a:p>
      </dgm:t>
    </dgm:pt>
    <dgm:pt modelId="{E447872B-9A98-4CBA-9C4D-21FF291D2E9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Разработка проекта новой модели аттестации учителей на основе ЕФОМ</a:t>
          </a:r>
        </a:p>
      </dgm:t>
    </dgm:pt>
    <dgm:pt modelId="{3A948CB7-6379-4B49-ABD5-A1CF1E966480}" type="parTrans" cxnId="{4CFBE397-F660-4945-BA84-AD9485327474}">
      <dgm:prSet/>
      <dgm:spPr/>
      <dgm:t>
        <a:bodyPr/>
        <a:lstStyle/>
        <a:p>
          <a:endParaRPr lang="ru-RU"/>
        </a:p>
      </dgm:t>
    </dgm:pt>
    <dgm:pt modelId="{893CC3FB-4D05-4E78-8276-4C5B0A9D32B4}" type="sibTrans" cxnId="{4CFBE397-F660-4945-BA84-AD9485327474}">
      <dgm:prSet/>
      <dgm:spPr/>
      <dgm:t>
        <a:bodyPr/>
        <a:lstStyle/>
        <a:p>
          <a:endParaRPr lang="ru-RU"/>
        </a:p>
      </dgm:t>
    </dgm:pt>
    <dgm:pt modelId="{07D352B4-FDAA-482E-8429-C801C1C01451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 sz="2300" dirty="0"/>
        </a:p>
      </dgm:t>
    </dgm:pt>
    <dgm:pt modelId="{8C39F596-26BA-4DD3-9C4B-E675C0B381FA}" type="parTrans" cxnId="{625D87E7-8C47-44E0-82A1-9F30AB162C0A}">
      <dgm:prSet/>
      <dgm:spPr/>
      <dgm:t>
        <a:bodyPr/>
        <a:lstStyle/>
        <a:p>
          <a:endParaRPr lang="ru-RU"/>
        </a:p>
      </dgm:t>
    </dgm:pt>
    <dgm:pt modelId="{792F675E-71C7-460D-9797-C65808B41D48}" type="sibTrans" cxnId="{625D87E7-8C47-44E0-82A1-9F30AB162C0A}">
      <dgm:prSet/>
      <dgm:spPr/>
      <dgm:t>
        <a:bodyPr/>
        <a:lstStyle/>
        <a:p>
          <a:endParaRPr lang="ru-RU"/>
        </a:p>
      </dgm:t>
    </dgm:pt>
    <dgm:pt modelId="{8F3C111F-200C-44A0-AF9D-30FA2388A830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Апробация механизма учета при аттестации учителей на квалификационную категорию, мнения выпускников образовательных организаций, но не ранее чем через 4 года после окончания обучения</a:t>
          </a:r>
        </a:p>
      </dgm:t>
    </dgm:pt>
    <dgm:pt modelId="{DB9AF4BD-DBFF-4026-BA86-1BECE2962432}" type="parTrans" cxnId="{D52A0AC0-A1C5-49B4-A457-82DA78E981BB}">
      <dgm:prSet/>
      <dgm:spPr/>
      <dgm:t>
        <a:bodyPr/>
        <a:lstStyle/>
        <a:p>
          <a:endParaRPr lang="ru-RU"/>
        </a:p>
      </dgm:t>
    </dgm:pt>
    <dgm:pt modelId="{9FD5232B-F1AD-412A-8C6A-ACABB1DFB76A}" type="sibTrans" cxnId="{D52A0AC0-A1C5-49B4-A457-82DA78E981BB}">
      <dgm:prSet/>
      <dgm:spPr/>
      <dgm:t>
        <a:bodyPr/>
        <a:lstStyle/>
        <a:p>
          <a:endParaRPr lang="ru-RU"/>
        </a:p>
      </dgm:t>
    </dgm:pt>
    <dgm:pt modelId="{A52C5610-7E56-4B9A-AF60-8003DAB5F073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Подготовка и апробация первого набора ЕФОМ (по предметным, методическим компетенциям) и кодификаторов к ним по предметным областям: «История», «Обществознание», «Экономика», «Право», «Россия в мире», «Русский язык и литература», «Математика и информатика»</a:t>
          </a:r>
        </a:p>
      </dgm:t>
    </dgm:pt>
    <dgm:pt modelId="{5D022ACF-C77F-48ED-A7A4-EF1BA3EB7776}" type="parTrans" cxnId="{95798214-64B2-4DE4-990E-2621BFCDA784}">
      <dgm:prSet/>
      <dgm:spPr/>
      <dgm:t>
        <a:bodyPr/>
        <a:lstStyle/>
        <a:p>
          <a:endParaRPr lang="ru-RU"/>
        </a:p>
      </dgm:t>
    </dgm:pt>
    <dgm:pt modelId="{727AC918-CB29-42F7-8859-4E2D3F74D4FE}" type="sibTrans" cxnId="{95798214-64B2-4DE4-990E-2621BFCDA784}">
      <dgm:prSet/>
      <dgm:spPr/>
      <dgm:t>
        <a:bodyPr/>
        <a:lstStyle/>
        <a:p>
          <a:endParaRPr lang="ru-RU"/>
        </a:p>
      </dgm:t>
    </dgm:pt>
    <dgm:pt modelId="{F392021B-207E-4C25-8638-0ECD1BCCD8E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Подготовка и апробация второго набора ЕФОМ (по предметным, методическим компетенциям) и кодификаторов к ним по предметным областям: «Родной язык и родная литература», «Основы духовно-нравственной культуры народов России»</a:t>
          </a:r>
        </a:p>
      </dgm:t>
    </dgm:pt>
    <dgm:pt modelId="{A8E2AD11-30A8-41E7-8D70-543F7E61211A}" type="parTrans" cxnId="{A459D9CF-142C-4AD7-AF2D-0FE3F6190C57}">
      <dgm:prSet/>
      <dgm:spPr/>
      <dgm:t>
        <a:bodyPr/>
        <a:lstStyle/>
        <a:p>
          <a:endParaRPr lang="ru-RU"/>
        </a:p>
      </dgm:t>
    </dgm:pt>
    <dgm:pt modelId="{7F1A857D-8736-46B7-A6CC-A6AE84603704}" type="sibTrans" cxnId="{A459D9CF-142C-4AD7-AF2D-0FE3F6190C57}">
      <dgm:prSet/>
      <dgm:spPr/>
      <dgm:t>
        <a:bodyPr/>
        <a:lstStyle/>
        <a:p>
          <a:endParaRPr lang="ru-RU"/>
        </a:p>
      </dgm:t>
    </dgm:pt>
    <dgm:pt modelId="{7D4AB41F-50FF-401F-810A-93A8A831A5C1}" type="pres">
      <dgm:prSet presAssocID="{0ECBB977-D78F-441A-8F82-0964A6D10EF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09B368-33FD-4D98-B4AB-BA6467436EEA}" type="pres">
      <dgm:prSet presAssocID="{D3795B2C-72B9-45D7-93B0-29BD8E6E20C6}" presName="linNode" presStyleCnt="0"/>
      <dgm:spPr/>
    </dgm:pt>
    <dgm:pt modelId="{3F3B930C-63DD-4236-911F-3049BC969CC0}" type="pres">
      <dgm:prSet presAssocID="{D3795B2C-72B9-45D7-93B0-29BD8E6E20C6}" presName="parentText" presStyleLbl="node1" presStyleIdx="0" presStyleCnt="4" custScaleX="761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DF93E-14FA-468F-BFA4-D4AEB00340E3}" type="pres">
      <dgm:prSet presAssocID="{D3795B2C-72B9-45D7-93B0-29BD8E6E20C6}" presName="descendantText" presStyleLbl="alignAccFollowNode1" presStyleIdx="0" presStyleCnt="4" custScaleX="104223" custLinFactNeighborX="19336" custLinFactNeighborY="15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B5E332-9BEC-4D94-B771-DFC7E429AE5D}" type="pres">
      <dgm:prSet presAssocID="{ABB6A493-284B-42E7-A7FA-5973C1334E6A}" presName="sp" presStyleCnt="0"/>
      <dgm:spPr/>
    </dgm:pt>
    <dgm:pt modelId="{E49A33E0-3098-4BDF-B7DA-7CE747C29D0F}" type="pres">
      <dgm:prSet presAssocID="{C4BA5071-1F23-46E4-A062-398828C7C1B0}" presName="linNode" presStyleCnt="0"/>
      <dgm:spPr/>
    </dgm:pt>
    <dgm:pt modelId="{365E7240-F1BC-455E-8259-F73D57538A12}" type="pres">
      <dgm:prSet presAssocID="{C4BA5071-1F23-46E4-A062-398828C7C1B0}" presName="parentText" presStyleLbl="node1" presStyleIdx="1" presStyleCnt="4" custScaleX="774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00A18-37A7-4B88-ABAD-8A5DC22B1938}" type="pres">
      <dgm:prSet presAssocID="{C4BA5071-1F23-46E4-A062-398828C7C1B0}" presName="descendantText" presStyleLbl="alignAccFollowNode1" presStyleIdx="1" presStyleCnt="4" custScaleX="111290" custScaleY="116689" custLinFactNeighborX="8090" custLinFactNeighborY="11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0A74E-2BEB-4B5F-AFD4-628356CBF196}" type="pres">
      <dgm:prSet presAssocID="{6E15903E-2D41-4E04-9FD2-B68E49BA16C1}" presName="sp" presStyleCnt="0"/>
      <dgm:spPr/>
    </dgm:pt>
    <dgm:pt modelId="{269CDD77-74E0-4C41-84A4-B3C807327D1F}" type="pres">
      <dgm:prSet presAssocID="{07B25FAA-FD10-4D03-B9F2-6CADB0CC431D}" presName="linNode" presStyleCnt="0"/>
      <dgm:spPr/>
    </dgm:pt>
    <dgm:pt modelId="{4D8C2CFC-FA1E-4E69-BB40-B61475A1FE44}" type="pres">
      <dgm:prSet presAssocID="{07B25FAA-FD10-4D03-B9F2-6CADB0CC431D}" presName="parentText" presStyleLbl="node1" presStyleIdx="2" presStyleCnt="4" custScaleX="977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5DF5F4-0C55-492C-B096-D5A98088E69C}" type="pres">
      <dgm:prSet presAssocID="{07B25FAA-FD10-4D03-B9F2-6CADB0CC431D}" presName="descendantText" presStyleLbl="alignAccFollowNode1" presStyleIdx="2" presStyleCnt="4" custScaleX="145763" custScaleY="137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C14FC-8EAF-402E-90B4-51CB16E76E71}" type="pres">
      <dgm:prSet presAssocID="{5B7E7101-00FC-464D-9C02-32C17B721558}" presName="sp" presStyleCnt="0"/>
      <dgm:spPr/>
    </dgm:pt>
    <dgm:pt modelId="{242E12F2-D354-4A54-9BA4-E03057446E77}" type="pres">
      <dgm:prSet presAssocID="{67FAD85F-5D8E-43D2-BDC1-E3397B2155E4}" presName="linNode" presStyleCnt="0"/>
      <dgm:spPr/>
    </dgm:pt>
    <dgm:pt modelId="{161DF0B0-EB24-4366-AEF2-7C6EE9A25543}" type="pres">
      <dgm:prSet presAssocID="{67FAD85F-5D8E-43D2-BDC1-E3397B2155E4}" presName="parentText" presStyleLbl="node1" presStyleIdx="3" presStyleCnt="4" custScaleX="761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0EBB7-C536-4A52-AE33-55A2170E7783}" type="pres">
      <dgm:prSet presAssocID="{67FAD85F-5D8E-43D2-BDC1-E3397B2155E4}" presName="descendantText" presStyleLbl="alignAccFollowNode1" presStyleIdx="3" presStyleCnt="4" custScaleX="103533" custScaleY="116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490D72-B4DC-4443-8C46-97933C0F58EC}" type="presOf" srcId="{E447872B-9A98-4CBA-9C4D-21FF291D2E95}" destId="{C8DDF93E-14FA-468F-BFA4-D4AEB00340E3}" srcOrd="0" destOrd="0" presId="urn:microsoft.com/office/officeart/2005/8/layout/vList5"/>
    <dgm:cxn modelId="{0C3EE762-0297-4ADD-BEB2-87351740F530}" type="presOf" srcId="{F392021B-207E-4C25-8638-0ECD1BCCD8E1}" destId="{8A10EBB7-C536-4A52-AE33-55A2170E7783}" srcOrd="0" destOrd="0" presId="urn:microsoft.com/office/officeart/2005/8/layout/vList5"/>
    <dgm:cxn modelId="{DC8B2170-4A8B-44FE-8F18-09CB323E3CFB}" type="presOf" srcId="{D3795B2C-72B9-45D7-93B0-29BD8E6E20C6}" destId="{3F3B930C-63DD-4236-911F-3049BC969CC0}" srcOrd="0" destOrd="0" presId="urn:microsoft.com/office/officeart/2005/8/layout/vList5"/>
    <dgm:cxn modelId="{2D2E79A3-735B-46FA-98E2-F80B1794DB91}" srcId="{0ECBB977-D78F-441A-8F82-0964A6D10EF3}" destId="{C4BA5071-1F23-46E4-A062-398828C7C1B0}" srcOrd="1" destOrd="0" parTransId="{7ECB648C-9F5F-4AAC-96E6-999C7BF2CB67}" sibTransId="{6E15903E-2D41-4E04-9FD2-B68E49BA16C1}"/>
    <dgm:cxn modelId="{4CFBE397-F660-4945-BA84-AD9485327474}" srcId="{D3795B2C-72B9-45D7-93B0-29BD8E6E20C6}" destId="{E447872B-9A98-4CBA-9C4D-21FF291D2E95}" srcOrd="0" destOrd="0" parTransId="{3A948CB7-6379-4B49-ABD5-A1CF1E966480}" sibTransId="{893CC3FB-4D05-4E78-8276-4C5B0A9D32B4}"/>
    <dgm:cxn modelId="{D52A0AC0-A1C5-49B4-A457-82DA78E981BB}" srcId="{C4BA5071-1F23-46E4-A062-398828C7C1B0}" destId="{8F3C111F-200C-44A0-AF9D-30FA2388A830}" srcOrd="0" destOrd="0" parTransId="{DB9AF4BD-DBFF-4026-BA86-1BECE2962432}" sibTransId="{9FD5232B-F1AD-412A-8C6A-ACABB1DFB76A}"/>
    <dgm:cxn modelId="{CE961D58-4310-4573-AD64-9B73ADEC976A}" type="presOf" srcId="{07B25FAA-FD10-4D03-B9F2-6CADB0CC431D}" destId="{4D8C2CFC-FA1E-4E69-BB40-B61475A1FE44}" srcOrd="0" destOrd="0" presId="urn:microsoft.com/office/officeart/2005/8/layout/vList5"/>
    <dgm:cxn modelId="{7CE8CB8E-BB06-4966-A3EF-6E66317152AF}" type="presOf" srcId="{0ECBB977-D78F-441A-8F82-0964A6D10EF3}" destId="{7D4AB41F-50FF-401F-810A-93A8A831A5C1}" srcOrd="0" destOrd="0" presId="urn:microsoft.com/office/officeart/2005/8/layout/vList5"/>
    <dgm:cxn modelId="{A459D9CF-142C-4AD7-AF2D-0FE3F6190C57}" srcId="{67FAD85F-5D8E-43D2-BDC1-E3397B2155E4}" destId="{F392021B-207E-4C25-8638-0ECD1BCCD8E1}" srcOrd="0" destOrd="0" parTransId="{A8E2AD11-30A8-41E7-8D70-543F7E61211A}" sibTransId="{7F1A857D-8736-46B7-A6CC-A6AE84603704}"/>
    <dgm:cxn modelId="{E6EEAFE3-14E1-4F9E-86E5-648B1AEA4B40}" type="presOf" srcId="{67FAD85F-5D8E-43D2-BDC1-E3397B2155E4}" destId="{161DF0B0-EB24-4366-AEF2-7C6EE9A25543}" srcOrd="0" destOrd="0" presId="urn:microsoft.com/office/officeart/2005/8/layout/vList5"/>
    <dgm:cxn modelId="{625D87E7-8C47-44E0-82A1-9F30AB162C0A}" srcId="{D3795B2C-72B9-45D7-93B0-29BD8E6E20C6}" destId="{07D352B4-FDAA-482E-8429-C801C1C01451}" srcOrd="1" destOrd="0" parTransId="{8C39F596-26BA-4DD3-9C4B-E675C0B381FA}" sibTransId="{792F675E-71C7-460D-9797-C65808B41D48}"/>
    <dgm:cxn modelId="{5ACF8D6F-5619-404F-87C1-C5DD35BBFBAD}" type="presOf" srcId="{A52C5610-7E56-4B9A-AF60-8003DAB5F073}" destId="{845DF5F4-0C55-492C-B096-D5A98088E69C}" srcOrd="0" destOrd="0" presId="urn:microsoft.com/office/officeart/2005/8/layout/vList5"/>
    <dgm:cxn modelId="{14931D7E-238F-4568-B1C9-12DE20304CC6}" srcId="{0ECBB977-D78F-441A-8F82-0964A6D10EF3}" destId="{D3795B2C-72B9-45D7-93B0-29BD8E6E20C6}" srcOrd="0" destOrd="0" parTransId="{29484BCB-0FCA-41CB-A781-6836B49B7B55}" sibTransId="{ABB6A493-284B-42E7-A7FA-5973C1334E6A}"/>
    <dgm:cxn modelId="{0716A243-4D3F-482B-85FA-F89FF5B0B212}" srcId="{0ECBB977-D78F-441A-8F82-0964A6D10EF3}" destId="{07B25FAA-FD10-4D03-B9F2-6CADB0CC431D}" srcOrd="2" destOrd="0" parTransId="{99C0817A-C372-42E2-8B08-7BE09B2A4DD7}" sibTransId="{5B7E7101-00FC-464D-9C02-32C17B721558}"/>
    <dgm:cxn modelId="{9617AA13-FA49-4EBC-B8CE-7BEB815A2BC8}" type="presOf" srcId="{C4BA5071-1F23-46E4-A062-398828C7C1B0}" destId="{365E7240-F1BC-455E-8259-F73D57538A12}" srcOrd="0" destOrd="0" presId="urn:microsoft.com/office/officeart/2005/8/layout/vList5"/>
    <dgm:cxn modelId="{FAD7D83A-2D22-4D8A-9D4B-C55C3064E0D9}" type="presOf" srcId="{07D352B4-FDAA-482E-8429-C801C1C01451}" destId="{C8DDF93E-14FA-468F-BFA4-D4AEB00340E3}" srcOrd="0" destOrd="1" presId="urn:microsoft.com/office/officeart/2005/8/layout/vList5"/>
    <dgm:cxn modelId="{05907F8C-E3CD-4B6B-918E-16BFF99A0940}" srcId="{0ECBB977-D78F-441A-8F82-0964A6D10EF3}" destId="{67FAD85F-5D8E-43D2-BDC1-E3397B2155E4}" srcOrd="3" destOrd="0" parTransId="{F70A9A4A-1405-42FC-B47B-77FD4B32096A}" sibTransId="{FC87E68E-906C-40AD-89E9-23F73C6112F3}"/>
    <dgm:cxn modelId="{8846A48E-BC0D-40C3-B4DF-5BC63FC66841}" type="presOf" srcId="{8F3C111F-200C-44A0-AF9D-30FA2388A830}" destId="{31800A18-37A7-4B88-ABAD-8A5DC22B1938}" srcOrd="0" destOrd="0" presId="urn:microsoft.com/office/officeart/2005/8/layout/vList5"/>
    <dgm:cxn modelId="{95798214-64B2-4DE4-990E-2621BFCDA784}" srcId="{07B25FAA-FD10-4D03-B9F2-6CADB0CC431D}" destId="{A52C5610-7E56-4B9A-AF60-8003DAB5F073}" srcOrd="0" destOrd="0" parTransId="{5D022ACF-C77F-48ED-A7A4-EF1BA3EB7776}" sibTransId="{727AC918-CB29-42F7-8859-4E2D3F74D4FE}"/>
    <dgm:cxn modelId="{DD5950B6-51B4-4E2E-8999-5FDB98F2C433}" type="presParOf" srcId="{7D4AB41F-50FF-401F-810A-93A8A831A5C1}" destId="{DB09B368-33FD-4D98-B4AB-BA6467436EEA}" srcOrd="0" destOrd="0" presId="urn:microsoft.com/office/officeart/2005/8/layout/vList5"/>
    <dgm:cxn modelId="{B28C1769-4FC1-4997-A645-764D5CD5A986}" type="presParOf" srcId="{DB09B368-33FD-4D98-B4AB-BA6467436EEA}" destId="{3F3B930C-63DD-4236-911F-3049BC969CC0}" srcOrd="0" destOrd="0" presId="urn:microsoft.com/office/officeart/2005/8/layout/vList5"/>
    <dgm:cxn modelId="{E0C2AF18-89AD-4391-BB94-0AA427DB51B7}" type="presParOf" srcId="{DB09B368-33FD-4D98-B4AB-BA6467436EEA}" destId="{C8DDF93E-14FA-468F-BFA4-D4AEB00340E3}" srcOrd="1" destOrd="0" presId="urn:microsoft.com/office/officeart/2005/8/layout/vList5"/>
    <dgm:cxn modelId="{4A596571-FC49-442C-BB3D-F3C4866AA085}" type="presParOf" srcId="{7D4AB41F-50FF-401F-810A-93A8A831A5C1}" destId="{C5B5E332-9BEC-4D94-B771-DFC7E429AE5D}" srcOrd="1" destOrd="0" presId="urn:microsoft.com/office/officeart/2005/8/layout/vList5"/>
    <dgm:cxn modelId="{92F90899-3AED-4EF0-B553-F256B4DD719F}" type="presParOf" srcId="{7D4AB41F-50FF-401F-810A-93A8A831A5C1}" destId="{E49A33E0-3098-4BDF-B7DA-7CE747C29D0F}" srcOrd="2" destOrd="0" presId="urn:microsoft.com/office/officeart/2005/8/layout/vList5"/>
    <dgm:cxn modelId="{AF62DDE0-EC93-48F8-8FAA-FBC50C8A8DC1}" type="presParOf" srcId="{E49A33E0-3098-4BDF-B7DA-7CE747C29D0F}" destId="{365E7240-F1BC-455E-8259-F73D57538A12}" srcOrd="0" destOrd="0" presId="urn:microsoft.com/office/officeart/2005/8/layout/vList5"/>
    <dgm:cxn modelId="{145D274F-8744-49CC-831D-98EC0019B1AD}" type="presParOf" srcId="{E49A33E0-3098-4BDF-B7DA-7CE747C29D0F}" destId="{31800A18-37A7-4B88-ABAD-8A5DC22B1938}" srcOrd="1" destOrd="0" presId="urn:microsoft.com/office/officeart/2005/8/layout/vList5"/>
    <dgm:cxn modelId="{031CCBAF-C3F3-4A44-93BC-582CCCBC88A9}" type="presParOf" srcId="{7D4AB41F-50FF-401F-810A-93A8A831A5C1}" destId="{ED00A74E-2BEB-4B5F-AFD4-628356CBF196}" srcOrd="3" destOrd="0" presId="urn:microsoft.com/office/officeart/2005/8/layout/vList5"/>
    <dgm:cxn modelId="{C8B37274-B284-43A5-9021-06CD562DEEF0}" type="presParOf" srcId="{7D4AB41F-50FF-401F-810A-93A8A831A5C1}" destId="{269CDD77-74E0-4C41-84A4-B3C807327D1F}" srcOrd="4" destOrd="0" presId="urn:microsoft.com/office/officeart/2005/8/layout/vList5"/>
    <dgm:cxn modelId="{CC141E55-5339-411E-BACB-B97B05CC6F20}" type="presParOf" srcId="{269CDD77-74E0-4C41-84A4-B3C807327D1F}" destId="{4D8C2CFC-FA1E-4E69-BB40-B61475A1FE44}" srcOrd="0" destOrd="0" presId="urn:microsoft.com/office/officeart/2005/8/layout/vList5"/>
    <dgm:cxn modelId="{9E6C60C7-2568-4297-A2A6-54BFC1C9177C}" type="presParOf" srcId="{269CDD77-74E0-4C41-84A4-B3C807327D1F}" destId="{845DF5F4-0C55-492C-B096-D5A98088E69C}" srcOrd="1" destOrd="0" presId="urn:microsoft.com/office/officeart/2005/8/layout/vList5"/>
    <dgm:cxn modelId="{58BD7913-426A-49E2-866B-F9CDC3905447}" type="presParOf" srcId="{7D4AB41F-50FF-401F-810A-93A8A831A5C1}" destId="{36DC14FC-8EAF-402E-90B4-51CB16E76E71}" srcOrd="5" destOrd="0" presId="urn:microsoft.com/office/officeart/2005/8/layout/vList5"/>
    <dgm:cxn modelId="{6517B5AF-BF07-4DF9-8810-5F93AE026AAB}" type="presParOf" srcId="{7D4AB41F-50FF-401F-810A-93A8A831A5C1}" destId="{242E12F2-D354-4A54-9BA4-E03057446E77}" srcOrd="6" destOrd="0" presId="urn:microsoft.com/office/officeart/2005/8/layout/vList5"/>
    <dgm:cxn modelId="{1A093504-E76A-45CB-A1E8-93E15B6A1B74}" type="presParOf" srcId="{242E12F2-D354-4A54-9BA4-E03057446E77}" destId="{161DF0B0-EB24-4366-AEF2-7C6EE9A25543}" srcOrd="0" destOrd="0" presId="urn:microsoft.com/office/officeart/2005/8/layout/vList5"/>
    <dgm:cxn modelId="{60CE468B-371F-4595-8AF4-D18FB6FDA3FE}" type="presParOf" srcId="{242E12F2-D354-4A54-9BA4-E03057446E77}" destId="{8A10EBB7-C536-4A52-AE33-55A2170E778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874039-0FF2-4C81-9E13-BF6BC81D3DE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611F1F-8082-4ACE-8243-DFB3E3C75CB1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Октябрь 2018 г.- май 2019 г. </a:t>
          </a:r>
          <a:endParaRPr lang="ru-RU" sz="2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0181774-7C33-4CF0-B7DA-7F8F1E9923DD}" type="parTrans" cxnId="{ABD948CC-481C-4C5B-B754-631355310A1F}">
      <dgm:prSet/>
      <dgm:spPr/>
      <dgm:t>
        <a:bodyPr/>
        <a:lstStyle/>
        <a:p>
          <a:endParaRPr lang="ru-RU"/>
        </a:p>
      </dgm:t>
    </dgm:pt>
    <dgm:pt modelId="{2495803A-4E8F-4537-9B85-DA935B4AFC9F}" type="sibTrans" cxnId="{ABD948CC-481C-4C5B-B754-631355310A1F}">
      <dgm:prSet/>
      <dgm:spPr/>
      <dgm:t>
        <a:bodyPr/>
        <a:lstStyle/>
        <a:p>
          <a:endParaRPr lang="ru-RU"/>
        </a:p>
      </dgm:t>
    </dgm:pt>
    <dgm:pt modelId="{88ABB50B-6828-44A5-B279-6BCB176DE5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Июнь-декабрь 2019 г. </a:t>
          </a:r>
          <a:endParaRPr lang="ru-RU" sz="2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C29EF4-4C77-407E-B644-120D2C1F8154}" type="parTrans" cxnId="{BF116414-36C0-48D2-A588-AA2E277BABCA}">
      <dgm:prSet/>
      <dgm:spPr/>
      <dgm:t>
        <a:bodyPr/>
        <a:lstStyle/>
        <a:p>
          <a:endParaRPr lang="ru-RU"/>
        </a:p>
      </dgm:t>
    </dgm:pt>
    <dgm:pt modelId="{D535D2BC-D16A-4ADD-8E88-2AF9CCE9E3B7}" type="sibTrans" cxnId="{BF116414-36C0-48D2-A588-AA2E277BABCA}">
      <dgm:prSet/>
      <dgm:spPr/>
      <dgm:t>
        <a:bodyPr/>
        <a:lstStyle/>
        <a:p>
          <a:endParaRPr lang="ru-RU"/>
        </a:p>
      </dgm:t>
    </dgm:pt>
    <dgm:pt modelId="{DAF65AF6-C252-4A75-A490-DDEC6105650E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Март 2018 г. – декабрь 2019 г.</a:t>
          </a:r>
          <a:r>
            <a: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A55316E7-F38A-402F-977C-85A66A0B1B1D}" type="parTrans" cxnId="{946CB519-81D2-4B68-9A69-B7467D47D22F}">
      <dgm:prSet/>
      <dgm:spPr/>
      <dgm:t>
        <a:bodyPr/>
        <a:lstStyle/>
        <a:p>
          <a:endParaRPr lang="ru-RU"/>
        </a:p>
      </dgm:t>
    </dgm:pt>
    <dgm:pt modelId="{5027EA7C-ED9B-4086-B637-D2DB7B054810}" type="sibTrans" cxnId="{946CB519-81D2-4B68-9A69-B7467D47D22F}">
      <dgm:prSet/>
      <dgm:spPr/>
      <dgm:t>
        <a:bodyPr/>
        <a:lstStyle/>
        <a:p>
          <a:endParaRPr lang="ru-RU"/>
        </a:p>
      </dgm:t>
    </dgm:pt>
    <dgm:pt modelId="{8DA32B3D-A3A0-410B-BEF6-0908E6B1F449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Подготовка и апробация третьего набора ЕФОМ (по предметным, методическим компетенциям) и кодификаторов к ним по предметным областям: «География», «Физика», «Химия», «Биология», «Естествознание», «Экология», «Физическая культура», «Основы безопасности жизнедеятельности», «Искусство», «Технология»</a:t>
          </a:r>
        </a:p>
      </dgm:t>
    </dgm:pt>
    <dgm:pt modelId="{C9FE5648-09A7-4529-9A22-18C9B6F65879}" type="parTrans" cxnId="{E4C34681-73B3-4D84-A652-46EF13E7D143}">
      <dgm:prSet/>
      <dgm:spPr/>
      <dgm:t>
        <a:bodyPr/>
        <a:lstStyle/>
        <a:p>
          <a:endParaRPr lang="ru-RU"/>
        </a:p>
      </dgm:t>
    </dgm:pt>
    <dgm:pt modelId="{D925FCEF-BE7C-4CB4-BAE1-007FA8F00B98}" type="sibTrans" cxnId="{E4C34681-73B3-4D84-A652-46EF13E7D143}">
      <dgm:prSet/>
      <dgm:spPr/>
      <dgm:t>
        <a:bodyPr/>
        <a:lstStyle/>
        <a:p>
          <a:endParaRPr lang="ru-RU"/>
        </a:p>
      </dgm:t>
    </dgm:pt>
    <dgm:pt modelId="{AB413169-C946-4006-A626-A7156A73D142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Подготовка и апробация четвертого набора ЕФОМ (по предметным, методическим компетенциям) и кодификаторов к ним по предметным областям: «Иностранный язык. Второй иностранный язык», «Иностранные языки», «Начальные классы»</a:t>
          </a:r>
        </a:p>
      </dgm:t>
    </dgm:pt>
    <dgm:pt modelId="{654735AB-FA91-40D6-86E2-6EC997D7CB45}" type="parTrans" cxnId="{FD6E05FD-C689-43D0-AB42-6F6B27951EB0}">
      <dgm:prSet/>
      <dgm:spPr/>
      <dgm:t>
        <a:bodyPr/>
        <a:lstStyle/>
        <a:p>
          <a:endParaRPr lang="ru-RU"/>
        </a:p>
      </dgm:t>
    </dgm:pt>
    <dgm:pt modelId="{9851AC13-D270-4B54-ACDB-170263634E87}" type="sibTrans" cxnId="{FD6E05FD-C689-43D0-AB42-6F6B27951EB0}">
      <dgm:prSet/>
      <dgm:spPr/>
      <dgm:t>
        <a:bodyPr/>
        <a:lstStyle/>
        <a:p>
          <a:endParaRPr lang="ru-RU"/>
        </a:p>
      </dgm:t>
    </dgm:pt>
    <dgm:pt modelId="{68644139-26CE-4548-9DB8-31AEF3BF9E7D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инструментария (формуляров) для сбора и обработки информации по результатам ЕФОМ</a:t>
          </a:r>
        </a:p>
      </dgm:t>
    </dgm:pt>
    <dgm:pt modelId="{C1A4ED54-5BEE-4FF3-B8EF-A940A26F7E09}" type="parTrans" cxnId="{238E619B-209D-4254-81EE-9FFFCE176759}">
      <dgm:prSet/>
      <dgm:spPr/>
      <dgm:t>
        <a:bodyPr/>
        <a:lstStyle/>
        <a:p>
          <a:endParaRPr lang="ru-RU"/>
        </a:p>
      </dgm:t>
    </dgm:pt>
    <dgm:pt modelId="{2A65A419-4323-4CF0-882C-2194888C1BB6}" type="sibTrans" cxnId="{238E619B-209D-4254-81EE-9FFFCE176759}">
      <dgm:prSet/>
      <dgm:spPr/>
      <dgm:t>
        <a:bodyPr/>
        <a:lstStyle/>
        <a:p>
          <a:endParaRPr lang="ru-RU"/>
        </a:p>
      </dgm:t>
    </dgm:pt>
    <dgm:pt modelId="{8C32C350-0718-46F3-BCAE-B870F4D32993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апробации наборов ЕФОМ по подготовленным модулям («предметная подготовка», «методика преподавания», «психолого-педагогические компетенции», «коммуникативные компетенции») в рамках подготовки педкадров в системе высшего образования</a:t>
          </a:r>
        </a:p>
      </dgm:t>
    </dgm:pt>
    <dgm:pt modelId="{84398530-33A6-40C4-BA94-3BA2E72496BB}" type="parTrans" cxnId="{DBF88EF3-D769-463A-B79B-E59CF8348E42}">
      <dgm:prSet/>
      <dgm:spPr/>
      <dgm:t>
        <a:bodyPr/>
        <a:lstStyle/>
        <a:p>
          <a:endParaRPr lang="ru-RU"/>
        </a:p>
      </dgm:t>
    </dgm:pt>
    <dgm:pt modelId="{F715A563-1E5B-4915-A803-0135D0E554CB}" type="sibTrans" cxnId="{DBF88EF3-D769-463A-B79B-E59CF8348E42}">
      <dgm:prSet/>
      <dgm:spPr/>
      <dgm:t>
        <a:bodyPr/>
        <a:lstStyle/>
        <a:p>
          <a:endParaRPr lang="ru-RU"/>
        </a:p>
      </dgm:t>
    </dgm:pt>
    <dgm:pt modelId="{BA115048-51FC-456E-8378-E5494BE009B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Март 2018 г. – декабрь 2019 г.</a:t>
          </a:r>
          <a:r>
            <a: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84E66304-C6A5-4FA4-8442-25DEDA5332D5}" type="sibTrans" cxnId="{17AA782D-34CF-4215-BD8F-E57ECD4715A4}">
      <dgm:prSet/>
      <dgm:spPr/>
      <dgm:t>
        <a:bodyPr/>
        <a:lstStyle/>
        <a:p>
          <a:endParaRPr lang="ru-RU"/>
        </a:p>
      </dgm:t>
    </dgm:pt>
    <dgm:pt modelId="{0DDAEACF-BD49-4E23-9D98-22C3BEA3D6C6}" type="parTrans" cxnId="{17AA782D-34CF-4215-BD8F-E57ECD4715A4}">
      <dgm:prSet/>
      <dgm:spPr/>
      <dgm:t>
        <a:bodyPr/>
        <a:lstStyle/>
        <a:p>
          <a:endParaRPr lang="ru-RU"/>
        </a:p>
      </dgm:t>
    </dgm:pt>
    <dgm:pt modelId="{C71E27F3-1836-46F2-9C30-E3483256D706}" type="pres">
      <dgm:prSet presAssocID="{0D874039-0FF2-4C81-9E13-BF6BC81D3DE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9BA358-4172-4F5C-A8A6-1731920D85E0}" type="pres">
      <dgm:prSet presAssocID="{49611F1F-8082-4ACE-8243-DFB3E3C75CB1}" presName="linNode" presStyleCnt="0"/>
      <dgm:spPr/>
    </dgm:pt>
    <dgm:pt modelId="{C691E000-4C46-4067-8DCD-0770AF36F374}" type="pres">
      <dgm:prSet presAssocID="{49611F1F-8082-4ACE-8243-DFB3E3C75CB1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38403-02D8-4379-A35F-F64B64A3690C}" type="pres">
      <dgm:prSet presAssocID="{49611F1F-8082-4ACE-8243-DFB3E3C75CB1}" presName="descendantText" presStyleLbl="alignAccFollowNode1" presStyleIdx="0" presStyleCnt="4" custScaleX="125564" custScaleY="138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F8883-A3C0-472D-8F16-F456CB3148A4}" type="pres">
      <dgm:prSet presAssocID="{2495803A-4E8F-4537-9B85-DA935B4AFC9F}" presName="sp" presStyleCnt="0"/>
      <dgm:spPr/>
    </dgm:pt>
    <dgm:pt modelId="{9AE80D4B-221A-467D-B025-A0EFBC85171C}" type="pres">
      <dgm:prSet presAssocID="{88ABB50B-6828-44A5-B279-6BCB176DE5A0}" presName="linNode" presStyleCnt="0"/>
      <dgm:spPr/>
    </dgm:pt>
    <dgm:pt modelId="{66577A2C-9623-433F-B6D3-BAC50EA885A9}" type="pres">
      <dgm:prSet presAssocID="{88ABB50B-6828-44A5-B279-6BCB176DE5A0}" presName="parentText" presStyleLbl="node1" presStyleIdx="1" presStyleCnt="4" custScaleX="868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DAFDE-84D1-4EE5-8758-E468D1409EB9}" type="pres">
      <dgm:prSet presAssocID="{88ABB50B-6828-44A5-B279-6BCB176DE5A0}" presName="descendantText" presStyleLbl="alignAccFollowNode1" presStyleIdx="1" presStyleCnt="4" custScaleX="106470" custScaleY="138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493BF-8615-4768-858C-8A57C31373D5}" type="pres">
      <dgm:prSet presAssocID="{D535D2BC-D16A-4ADD-8E88-2AF9CCE9E3B7}" presName="sp" presStyleCnt="0"/>
      <dgm:spPr/>
    </dgm:pt>
    <dgm:pt modelId="{9F44BAFD-03C8-498D-8DBB-DDFE90B29805}" type="pres">
      <dgm:prSet presAssocID="{BA115048-51FC-456E-8378-E5494BE009B2}" presName="linNode" presStyleCnt="0"/>
      <dgm:spPr/>
    </dgm:pt>
    <dgm:pt modelId="{F62794B7-A4BE-4BE4-BCD6-D0FCFC800065}" type="pres">
      <dgm:prSet presAssocID="{BA115048-51FC-456E-8378-E5494BE009B2}" presName="parentText" presStyleLbl="node1" presStyleIdx="2" presStyleCnt="4" custScaleX="86875" custScaleY="1342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550738-8C0A-4B67-A24F-ED42FC753D2B}" type="pres">
      <dgm:prSet presAssocID="{BA115048-51FC-456E-8378-E5494BE009B2}" presName="descendantText" presStyleLbl="alignAccFollowNode1" presStyleIdx="2" presStyleCnt="4" custScaleX="108294" custScaleY="140817" custLinFactNeighborX="17682" custLinFactNeighborY="10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CDFF2-6608-47DB-8249-0087B523992B}" type="pres">
      <dgm:prSet presAssocID="{84E66304-C6A5-4FA4-8442-25DEDA5332D5}" presName="sp" presStyleCnt="0"/>
      <dgm:spPr/>
    </dgm:pt>
    <dgm:pt modelId="{13157248-84AB-4A91-9ACD-223BDEBA0E54}" type="pres">
      <dgm:prSet presAssocID="{DAF65AF6-C252-4A75-A490-DDEC6105650E}" presName="linNode" presStyleCnt="0"/>
      <dgm:spPr/>
    </dgm:pt>
    <dgm:pt modelId="{C8B2222B-FAE8-4108-9367-B51C84550ABF}" type="pres">
      <dgm:prSet presAssocID="{DAF65AF6-C252-4A75-A490-DDEC6105650E}" presName="parentText" presStyleLbl="node1" presStyleIdx="3" presStyleCnt="4" custScaleX="868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7AB970-7CB9-4F0D-8122-FF2D6820B16A}" type="pres">
      <dgm:prSet presAssocID="{DAF65AF6-C252-4A75-A490-DDEC6105650E}" presName="descendantText" presStyleLbl="alignAccFollowNode1" presStyleIdx="3" presStyleCnt="4" custScaleX="106679" custScaleY="156289" custLinFactNeighborX="13451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AA782D-34CF-4215-BD8F-E57ECD4715A4}" srcId="{0D874039-0FF2-4C81-9E13-BF6BC81D3DE7}" destId="{BA115048-51FC-456E-8378-E5494BE009B2}" srcOrd="2" destOrd="0" parTransId="{0DDAEACF-BD49-4E23-9D98-22C3BEA3D6C6}" sibTransId="{84E66304-C6A5-4FA4-8442-25DEDA5332D5}"/>
    <dgm:cxn modelId="{6BE9A861-A478-4CE6-BB96-BAAE8EC535A4}" type="presOf" srcId="{8DA32B3D-A3A0-410B-BEF6-0908E6B1F449}" destId="{76638403-02D8-4379-A35F-F64B64A3690C}" srcOrd="0" destOrd="0" presId="urn:microsoft.com/office/officeart/2005/8/layout/vList5"/>
    <dgm:cxn modelId="{82819FD2-40FE-43AE-8E7A-1FE12E83E76E}" type="presOf" srcId="{49611F1F-8082-4ACE-8243-DFB3E3C75CB1}" destId="{C691E000-4C46-4067-8DCD-0770AF36F374}" srcOrd="0" destOrd="0" presId="urn:microsoft.com/office/officeart/2005/8/layout/vList5"/>
    <dgm:cxn modelId="{DBF88EF3-D769-463A-B79B-E59CF8348E42}" srcId="{DAF65AF6-C252-4A75-A490-DDEC6105650E}" destId="{8C32C350-0718-46F3-BCAE-B870F4D32993}" srcOrd="0" destOrd="0" parTransId="{84398530-33A6-40C4-BA94-3BA2E72496BB}" sibTransId="{F715A563-1E5B-4915-A803-0135D0E554CB}"/>
    <dgm:cxn modelId="{69E4FCBF-736D-42C1-A103-C290B21D96BC}" type="presOf" srcId="{68644139-26CE-4548-9DB8-31AEF3BF9E7D}" destId="{76550738-8C0A-4B67-A24F-ED42FC753D2B}" srcOrd="0" destOrd="0" presId="urn:microsoft.com/office/officeart/2005/8/layout/vList5"/>
    <dgm:cxn modelId="{26F3338C-3211-498A-B8B8-B999774806DE}" type="presOf" srcId="{8C32C350-0718-46F3-BCAE-B870F4D32993}" destId="{4C7AB970-7CB9-4F0D-8122-FF2D6820B16A}" srcOrd="0" destOrd="0" presId="urn:microsoft.com/office/officeart/2005/8/layout/vList5"/>
    <dgm:cxn modelId="{E4C34681-73B3-4D84-A652-46EF13E7D143}" srcId="{49611F1F-8082-4ACE-8243-DFB3E3C75CB1}" destId="{8DA32B3D-A3A0-410B-BEF6-0908E6B1F449}" srcOrd="0" destOrd="0" parTransId="{C9FE5648-09A7-4529-9A22-18C9B6F65879}" sibTransId="{D925FCEF-BE7C-4CB4-BAE1-007FA8F00B98}"/>
    <dgm:cxn modelId="{94BDEABE-FD37-4DAB-875A-D14C0F6FFAB0}" type="presOf" srcId="{BA115048-51FC-456E-8378-E5494BE009B2}" destId="{F62794B7-A4BE-4BE4-BCD6-D0FCFC800065}" srcOrd="0" destOrd="0" presId="urn:microsoft.com/office/officeart/2005/8/layout/vList5"/>
    <dgm:cxn modelId="{946CB519-81D2-4B68-9A69-B7467D47D22F}" srcId="{0D874039-0FF2-4C81-9E13-BF6BC81D3DE7}" destId="{DAF65AF6-C252-4A75-A490-DDEC6105650E}" srcOrd="3" destOrd="0" parTransId="{A55316E7-F38A-402F-977C-85A66A0B1B1D}" sibTransId="{5027EA7C-ED9B-4086-B637-D2DB7B054810}"/>
    <dgm:cxn modelId="{ABD948CC-481C-4C5B-B754-631355310A1F}" srcId="{0D874039-0FF2-4C81-9E13-BF6BC81D3DE7}" destId="{49611F1F-8082-4ACE-8243-DFB3E3C75CB1}" srcOrd="0" destOrd="0" parTransId="{00181774-7C33-4CF0-B7DA-7F8F1E9923DD}" sibTransId="{2495803A-4E8F-4537-9B85-DA935B4AFC9F}"/>
    <dgm:cxn modelId="{238E619B-209D-4254-81EE-9FFFCE176759}" srcId="{BA115048-51FC-456E-8378-E5494BE009B2}" destId="{68644139-26CE-4548-9DB8-31AEF3BF9E7D}" srcOrd="0" destOrd="0" parTransId="{C1A4ED54-5BEE-4FF3-B8EF-A940A26F7E09}" sibTransId="{2A65A419-4323-4CF0-882C-2194888C1BB6}"/>
    <dgm:cxn modelId="{457C5079-3936-4B3B-BAD6-84EB077B4527}" type="presOf" srcId="{0D874039-0FF2-4C81-9E13-BF6BC81D3DE7}" destId="{C71E27F3-1836-46F2-9C30-E3483256D706}" srcOrd="0" destOrd="0" presId="urn:microsoft.com/office/officeart/2005/8/layout/vList5"/>
    <dgm:cxn modelId="{FD6E05FD-C689-43D0-AB42-6F6B27951EB0}" srcId="{88ABB50B-6828-44A5-B279-6BCB176DE5A0}" destId="{AB413169-C946-4006-A626-A7156A73D142}" srcOrd="0" destOrd="0" parTransId="{654735AB-FA91-40D6-86E2-6EC997D7CB45}" sibTransId="{9851AC13-D270-4B54-ACDB-170263634E87}"/>
    <dgm:cxn modelId="{25539DB9-55DF-4CDE-8415-DF022F38E0FD}" type="presOf" srcId="{AB413169-C946-4006-A626-A7156A73D142}" destId="{19ADAFDE-84D1-4EE5-8758-E468D1409EB9}" srcOrd="0" destOrd="0" presId="urn:microsoft.com/office/officeart/2005/8/layout/vList5"/>
    <dgm:cxn modelId="{BB3B0944-1F9F-465B-BD19-5E71E87ABB34}" type="presOf" srcId="{DAF65AF6-C252-4A75-A490-DDEC6105650E}" destId="{C8B2222B-FAE8-4108-9367-B51C84550ABF}" srcOrd="0" destOrd="0" presId="urn:microsoft.com/office/officeart/2005/8/layout/vList5"/>
    <dgm:cxn modelId="{BF116414-36C0-48D2-A588-AA2E277BABCA}" srcId="{0D874039-0FF2-4C81-9E13-BF6BC81D3DE7}" destId="{88ABB50B-6828-44A5-B279-6BCB176DE5A0}" srcOrd="1" destOrd="0" parTransId="{7DC29EF4-4C77-407E-B644-120D2C1F8154}" sibTransId="{D535D2BC-D16A-4ADD-8E88-2AF9CCE9E3B7}"/>
    <dgm:cxn modelId="{6354D569-8355-4E5E-ADF1-ECF358BAE418}" type="presOf" srcId="{88ABB50B-6828-44A5-B279-6BCB176DE5A0}" destId="{66577A2C-9623-433F-B6D3-BAC50EA885A9}" srcOrd="0" destOrd="0" presId="urn:microsoft.com/office/officeart/2005/8/layout/vList5"/>
    <dgm:cxn modelId="{5A17B9FA-9874-4143-AA72-7BB1FA5E0900}" type="presParOf" srcId="{C71E27F3-1836-46F2-9C30-E3483256D706}" destId="{729BA358-4172-4F5C-A8A6-1731920D85E0}" srcOrd="0" destOrd="0" presId="urn:microsoft.com/office/officeart/2005/8/layout/vList5"/>
    <dgm:cxn modelId="{D0CE5474-6681-479F-81FC-4B561AA0692B}" type="presParOf" srcId="{729BA358-4172-4F5C-A8A6-1731920D85E0}" destId="{C691E000-4C46-4067-8DCD-0770AF36F374}" srcOrd="0" destOrd="0" presId="urn:microsoft.com/office/officeart/2005/8/layout/vList5"/>
    <dgm:cxn modelId="{6259DC20-9D7F-4DB7-84F5-82591B078F01}" type="presParOf" srcId="{729BA358-4172-4F5C-A8A6-1731920D85E0}" destId="{76638403-02D8-4379-A35F-F64B64A3690C}" srcOrd="1" destOrd="0" presId="urn:microsoft.com/office/officeart/2005/8/layout/vList5"/>
    <dgm:cxn modelId="{987C1001-35BF-453F-B920-CBC14ADAE1F2}" type="presParOf" srcId="{C71E27F3-1836-46F2-9C30-E3483256D706}" destId="{C2AF8883-A3C0-472D-8F16-F456CB3148A4}" srcOrd="1" destOrd="0" presId="urn:microsoft.com/office/officeart/2005/8/layout/vList5"/>
    <dgm:cxn modelId="{70A08C6A-8061-4C27-B6CD-FFBA381DB1AD}" type="presParOf" srcId="{C71E27F3-1836-46F2-9C30-E3483256D706}" destId="{9AE80D4B-221A-467D-B025-A0EFBC85171C}" srcOrd="2" destOrd="0" presId="urn:microsoft.com/office/officeart/2005/8/layout/vList5"/>
    <dgm:cxn modelId="{3A25357C-48D2-45C1-BE52-ADCD1E0CCCA8}" type="presParOf" srcId="{9AE80D4B-221A-467D-B025-A0EFBC85171C}" destId="{66577A2C-9623-433F-B6D3-BAC50EA885A9}" srcOrd="0" destOrd="0" presId="urn:microsoft.com/office/officeart/2005/8/layout/vList5"/>
    <dgm:cxn modelId="{F409D66F-D4DE-4313-A710-D8EE024192FE}" type="presParOf" srcId="{9AE80D4B-221A-467D-B025-A0EFBC85171C}" destId="{19ADAFDE-84D1-4EE5-8758-E468D1409EB9}" srcOrd="1" destOrd="0" presId="urn:microsoft.com/office/officeart/2005/8/layout/vList5"/>
    <dgm:cxn modelId="{725054E6-8B4B-4A80-A432-40791BF71625}" type="presParOf" srcId="{C71E27F3-1836-46F2-9C30-E3483256D706}" destId="{1C3493BF-8615-4768-858C-8A57C31373D5}" srcOrd="3" destOrd="0" presId="urn:microsoft.com/office/officeart/2005/8/layout/vList5"/>
    <dgm:cxn modelId="{915203C6-1504-405E-A3D8-D52E1217A880}" type="presParOf" srcId="{C71E27F3-1836-46F2-9C30-E3483256D706}" destId="{9F44BAFD-03C8-498D-8DBB-DDFE90B29805}" srcOrd="4" destOrd="0" presId="urn:microsoft.com/office/officeart/2005/8/layout/vList5"/>
    <dgm:cxn modelId="{C8835E18-93F7-46C6-B926-AD018CDD81EC}" type="presParOf" srcId="{9F44BAFD-03C8-498D-8DBB-DDFE90B29805}" destId="{F62794B7-A4BE-4BE4-BCD6-D0FCFC800065}" srcOrd="0" destOrd="0" presId="urn:microsoft.com/office/officeart/2005/8/layout/vList5"/>
    <dgm:cxn modelId="{936A8E89-87C0-4599-AADF-0364533812F5}" type="presParOf" srcId="{9F44BAFD-03C8-498D-8DBB-DDFE90B29805}" destId="{76550738-8C0A-4B67-A24F-ED42FC753D2B}" srcOrd="1" destOrd="0" presId="urn:microsoft.com/office/officeart/2005/8/layout/vList5"/>
    <dgm:cxn modelId="{DA6BBE2F-B9D9-4F3B-B1AB-76E478315A74}" type="presParOf" srcId="{C71E27F3-1836-46F2-9C30-E3483256D706}" destId="{685CDFF2-6608-47DB-8249-0087B523992B}" srcOrd="5" destOrd="0" presId="urn:microsoft.com/office/officeart/2005/8/layout/vList5"/>
    <dgm:cxn modelId="{938FA5BB-3332-4AF1-9E3F-5AED6498FF2C}" type="presParOf" srcId="{C71E27F3-1836-46F2-9C30-E3483256D706}" destId="{13157248-84AB-4A91-9ACD-223BDEBA0E54}" srcOrd="6" destOrd="0" presId="urn:microsoft.com/office/officeart/2005/8/layout/vList5"/>
    <dgm:cxn modelId="{0C823139-34CE-4007-87C8-6DF419DDC8AA}" type="presParOf" srcId="{13157248-84AB-4A91-9ACD-223BDEBA0E54}" destId="{C8B2222B-FAE8-4108-9367-B51C84550ABF}" srcOrd="0" destOrd="0" presId="urn:microsoft.com/office/officeart/2005/8/layout/vList5"/>
    <dgm:cxn modelId="{E948D6E2-F567-47C3-8183-24AA2B986D30}" type="presParOf" srcId="{13157248-84AB-4A91-9ACD-223BDEBA0E54}" destId="{4C7AB970-7CB9-4F0D-8122-FF2D6820B16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06D847-798F-4780-9632-43925FFD41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AC1EB7-6B99-4110-98FB-F2E7D4D138F8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Январь-июнь 2020 г. </a:t>
          </a:r>
          <a:endParaRPr lang="ru-RU" sz="2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E5B101-5724-4A8C-A8B2-0D2C8588AB7E}" type="parTrans" cxnId="{894F2E7C-D5A7-4329-A375-19B6D4D4CB51}">
      <dgm:prSet/>
      <dgm:spPr/>
      <dgm:t>
        <a:bodyPr/>
        <a:lstStyle/>
        <a:p>
          <a:endParaRPr lang="ru-RU"/>
        </a:p>
      </dgm:t>
    </dgm:pt>
    <dgm:pt modelId="{D3D7A8F0-6B64-4CC8-9A18-8FBE83B65577}" type="sibTrans" cxnId="{894F2E7C-D5A7-4329-A375-19B6D4D4CB51}">
      <dgm:prSet/>
      <dgm:spPr/>
      <dgm:t>
        <a:bodyPr/>
        <a:lstStyle/>
        <a:p>
          <a:endParaRPr lang="ru-RU"/>
        </a:p>
      </dgm:t>
    </dgm:pt>
    <dgm:pt modelId="{24C3F56F-4EC8-4661-BA36-7F8B428F742A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Июнь-ноябрь 2020 г.</a:t>
          </a:r>
          <a:r>
            <a:rPr lang="ru-RU" sz="1700" dirty="0"/>
            <a:t> </a:t>
          </a:r>
        </a:p>
      </dgm:t>
    </dgm:pt>
    <dgm:pt modelId="{20D068E0-8F2E-448A-9A1A-02BAA89A29F0}" type="parTrans" cxnId="{1EC03441-1E91-48A6-BE2B-E16C2D8634AE}">
      <dgm:prSet/>
      <dgm:spPr/>
      <dgm:t>
        <a:bodyPr/>
        <a:lstStyle/>
        <a:p>
          <a:endParaRPr lang="ru-RU"/>
        </a:p>
      </dgm:t>
    </dgm:pt>
    <dgm:pt modelId="{F9501E14-0471-4F69-BE83-24623B570BDB}" type="sibTrans" cxnId="{1EC03441-1E91-48A6-BE2B-E16C2D8634AE}">
      <dgm:prSet/>
      <dgm:spPr/>
      <dgm:t>
        <a:bodyPr/>
        <a:lstStyle/>
        <a:p>
          <a:endParaRPr lang="ru-RU"/>
        </a:p>
      </dgm:t>
    </dgm:pt>
    <dgm:pt modelId="{3D38C1DA-7528-4ED6-87F4-DF9AD2F019C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Июнь-ноябрь 2020 г</a:t>
          </a:r>
          <a:r>
            <a:rPr lang="ru-RU" sz="1800" b="1" dirty="0"/>
            <a:t>. </a:t>
          </a:r>
          <a:r>
            <a:rPr lang="ru-RU" sz="1800" dirty="0"/>
            <a:t> </a:t>
          </a:r>
        </a:p>
      </dgm:t>
    </dgm:pt>
    <dgm:pt modelId="{6965F030-0F59-4B65-BF33-5F5C78F6E0F9}" type="parTrans" cxnId="{2BD933F9-98CC-4B0A-9C70-0BCC7BC02203}">
      <dgm:prSet/>
      <dgm:spPr/>
      <dgm:t>
        <a:bodyPr/>
        <a:lstStyle/>
        <a:p>
          <a:endParaRPr lang="ru-RU"/>
        </a:p>
      </dgm:t>
    </dgm:pt>
    <dgm:pt modelId="{1E436C0C-3B65-460C-AEB5-6F1CD4AE4A0D}" type="sibTrans" cxnId="{2BD933F9-98CC-4B0A-9C70-0BCC7BC02203}">
      <dgm:prSet/>
      <dgm:spPr/>
      <dgm:t>
        <a:bodyPr/>
        <a:lstStyle/>
        <a:p>
          <a:endParaRPr lang="ru-RU"/>
        </a:p>
      </dgm:t>
    </dgm:pt>
    <dgm:pt modelId="{ADB34137-2346-42F1-89A0-2F0F54F8AF9B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итоговой апробации новой модели аттестации учителей на основе наборов ЕФОМ по подготовленным модулям («предметная подготовка», «методика преподавания», «психолого-педагогические компетенции», «коммуникативные компетенции»): апробация и доработка наборов ЕФОМ и кодификаторов к ним</a:t>
          </a:r>
        </a:p>
      </dgm:t>
    </dgm:pt>
    <dgm:pt modelId="{42A2EEC5-9752-497C-A8E2-2C00A35C9A39}" type="parTrans" cxnId="{8F109FD6-8C82-48DA-9661-E05E4B60B304}">
      <dgm:prSet/>
      <dgm:spPr/>
      <dgm:t>
        <a:bodyPr/>
        <a:lstStyle/>
        <a:p>
          <a:endParaRPr lang="ru-RU"/>
        </a:p>
      </dgm:t>
    </dgm:pt>
    <dgm:pt modelId="{2BBA1EAE-8082-4FBF-912B-3A4505997FAC}" type="sibTrans" cxnId="{8F109FD6-8C82-48DA-9661-E05E4B60B304}">
      <dgm:prSet/>
      <dgm:spPr/>
      <dgm:t>
        <a:bodyPr/>
        <a:lstStyle/>
        <a:p>
          <a:endParaRPr lang="ru-RU"/>
        </a:p>
      </dgm:t>
    </dgm:pt>
    <dgm:pt modelId="{D71A9A92-0962-47C1-8FE7-2E6B330E5179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комплексного исследования об уровне квалификации учителей с учетом анализа профессиональных дефицитов учителей (по предметным, методическим, психолого-педагогическим и коммуникативным компетенциям), выявленных в результате аттестации на основе ЕФОМ</a:t>
          </a:r>
        </a:p>
      </dgm:t>
    </dgm:pt>
    <dgm:pt modelId="{BC9F2854-1C47-4C12-870B-0EF1E4C1CE1E}" type="parTrans" cxnId="{C7934595-868D-4661-9A4A-5F077F9B1B24}">
      <dgm:prSet/>
      <dgm:spPr/>
      <dgm:t>
        <a:bodyPr/>
        <a:lstStyle/>
        <a:p>
          <a:endParaRPr lang="ru-RU"/>
        </a:p>
      </dgm:t>
    </dgm:pt>
    <dgm:pt modelId="{47F0624B-8AFB-4640-B7D2-022EFC79F772}" type="sibTrans" cxnId="{C7934595-868D-4661-9A4A-5F077F9B1B24}">
      <dgm:prSet/>
      <dgm:spPr/>
      <dgm:t>
        <a:bodyPr/>
        <a:lstStyle/>
        <a:p>
          <a:endParaRPr lang="ru-RU"/>
        </a:p>
      </dgm:t>
    </dgm:pt>
    <dgm:pt modelId="{97974EF4-5890-4065-87F5-369D6CF3EA4D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базы данных с перечнем предметных, методических, психолого-педагогических и коммуникативных компетенций учителе</a:t>
          </a:r>
          <a:r>
            <a:rPr lang="ru-RU" sz="1800" b="1" dirty="0">
              <a:latin typeface="Times New Roman" pitchFamily="18" charset="0"/>
              <a:cs typeface="Times New Roman" pitchFamily="18" charset="0"/>
            </a:rPr>
            <a:t>й</a:t>
          </a:r>
        </a:p>
      </dgm:t>
    </dgm:pt>
    <dgm:pt modelId="{1FA69E1A-EA22-4C49-8015-A670294041D9}" type="parTrans" cxnId="{F497ACAB-5045-4DE5-9405-EF4C89430A9E}">
      <dgm:prSet/>
      <dgm:spPr/>
      <dgm:t>
        <a:bodyPr/>
        <a:lstStyle/>
        <a:p>
          <a:endParaRPr lang="ru-RU"/>
        </a:p>
      </dgm:t>
    </dgm:pt>
    <dgm:pt modelId="{57C24115-06A0-44CF-913A-211CC545F0DC}" type="sibTrans" cxnId="{F497ACAB-5045-4DE5-9405-EF4C89430A9E}">
      <dgm:prSet/>
      <dgm:spPr/>
      <dgm:t>
        <a:bodyPr/>
        <a:lstStyle/>
        <a:p>
          <a:endParaRPr lang="ru-RU"/>
        </a:p>
      </dgm:t>
    </dgm:pt>
    <dgm:pt modelId="{01AAAE88-B110-4749-9F27-77F196A6DDFA}" type="pres">
      <dgm:prSet presAssocID="{D106D847-798F-4780-9632-43925FFD418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DF69DB-6419-4830-B271-0E0744CBE0CA}" type="pres">
      <dgm:prSet presAssocID="{85AC1EB7-6B99-4110-98FB-F2E7D4D138F8}" presName="linNode" presStyleCnt="0"/>
      <dgm:spPr/>
    </dgm:pt>
    <dgm:pt modelId="{EB0FFA4C-A340-44F0-9A9A-FEF2004D2E67}" type="pres">
      <dgm:prSet presAssocID="{85AC1EB7-6B99-4110-98FB-F2E7D4D138F8}" presName="parentText" presStyleLbl="node1" presStyleIdx="0" presStyleCnt="3" custScaleX="96884" custLinFactNeighborX="-4167" custLinFactNeighborY="-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4BE08-9CDC-4271-87C9-698D0EDBC77C}" type="pres">
      <dgm:prSet presAssocID="{85AC1EB7-6B99-4110-98FB-F2E7D4D138F8}" presName="descendantText" presStyleLbl="alignAccFollowNode1" presStyleIdx="0" presStyleCnt="3" custScaleY="122156" custLinFactNeighborX="5510" custLinFactNeighborY="7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D42C4C-6158-47D2-89B3-A82FC55F1141}" type="pres">
      <dgm:prSet presAssocID="{D3D7A8F0-6B64-4CC8-9A18-8FBE83B65577}" presName="sp" presStyleCnt="0"/>
      <dgm:spPr/>
    </dgm:pt>
    <dgm:pt modelId="{483E90DD-F492-4166-A4B1-33549D8A00D9}" type="pres">
      <dgm:prSet presAssocID="{24C3F56F-4EC8-4661-BA36-7F8B428F742A}" presName="linNode" presStyleCnt="0"/>
      <dgm:spPr/>
    </dgm:pt>
    <dgm:pt modelId="{9B7E3FA2-FE5A-4365-BCA6-C9831AF57048}" type="pres">
      <dgm:prSet presAssocID="{24C3F56F-4EC8-4661-BA36-7F8B428F742A}" presName="parentText" presStyleLbl="node1" presStyleIdx="1" presStyleCnt="3" custScaleX="99718" custLinFactNeighborX="-4171" custLinFactNeighborY="-6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8F96AF-681A-43B1-BE2F-8D9150D4C610}" type="pres">
      <dgm:prSet presAssocID="{24C3F56F-4EC8-4661-BA36-7F8B428F742A}" presName="descendantText" presStyleLbl="alignAccFollowNode1" presStyleIdx="1" presStyleCnt="3" custScaleY="139734" custLinFactNeighborX="2344" custLinFactNeighborY="1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479722-B056-4234-B9D2-9795F7A7B8B1}" type="pres">
      <dgm:prSet presAssocID="{F9501E14-0471-4F69-BE83-24623B570BDB}" presName="sp" presStyleCnt="0"/>
      <dgm:spPr/>
    </dgm:pt>
    <dgm:pt modelId="{3ACE390A-1A53-4C26-8096-E2EE7352BBA8}" type="pres">
      <dgm:prSet presAssocID="{3D38C1DA-7528-4ED6-87F4-DF9AD2F019CF}" presName="linNode" presStyleCnt="0"/>
      <dgm:spPr/>
    </dgm:pt>
    <dgm:pt modelId="{2342D5E4-5E27-4A4E-A892-99F5C9D5C616}" type="pres">
      <dgm:prSet presAssocID="{3D38C1DA-7528-4ED6-87F4-DF9AD2F019CF}" presName="parentText" presStyleLbl="node1" presStyleIdx="2" presStyleCnt="3" custScaleX="99745" custLinFactNeighborX="-4167" custLinFactNeighborY="-11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BD0D2-3904-4341-9C69-15DBC6D23234}" type="pres">
      <dgm:prSet presAssocID="{3D38C1DA-7528-4ED6-87F4-DF9AD2F019CF}" presName="descendantText" presStyleLbl="alignAccFollowNode1" presStyleIdx="2" presStyleCnt="3" custScaleY="119025" custLinFactNeighborX="2258" custLinFactNeighborY="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C03441-1E91-48A6-BE2B-E16C2D8634AE}" srcId="{D106D847-798F-4780-9632-43925FFD418E}" destId="{24C3F56F-4EC8-4661-BA36-7F8B428F742A}" srcOrd="1" destOrd="0" parTransId="{20D068E0-8F2E-448A-9A1A-02BAA89A29F0}" sibTransId="{F9501E14-0471-4F69-BE83-24623B570BDB}"/>
    <dgm:cxn modelId="{8F109FD6-8C82-48DA-9661-E05E4B60B304}" srcId="{85AC1EB7-6B99-4110-98FB-F2E7D4D138F8}" destId="{ADB34137-2346-42F1-89A0-2F0F54F8AF9B}" srcOrd="0" destOrd="0" parTransId="{42A2EEC5-9752-497C-A8E2-2C00A35C9A39}" sibTransId="{2BBA1EAE-8082-4FBF-912B-3A4505997FAC}"/>
    <dgm:cxn modelId="{C841AECC-1D6D-49FE-9811-D99FE472C8FC}" type="presOf" srcId="{ADB34137-2346-42F1-89A0-2F0F54F8AF9B}" destId="{3974BE08-9CDC-4271-87C9-698D0EDBC77C}" srcOrd="0" destOrd="0" presId="urn:microsoft.com/office/officeart/2005/8/layout/vList5"/>
    <dgm:cxn modelId="{084FCB84-8C9A-4E17-B5AD-BC5D578FF6DA}" type="presOf" srcId="{D106D847-798F-4780-9632-43925FFD418E}" destId="{01AAAE88-B110-4749-9F27-77F196A6DDFA}" srcOrd="0" destOrd="0" presId="urn:microsoft.com/office/officeart/2005/8/layout/vList5"/>
    <dgm:cxn modelId="{2BD933F9-98CC-4B0A-9C70-0BCC7BC02203}" srcId="{D106D847-798F-4780-9632-43925FFD418E}" destId="{3D38C1DA-7528-4ED6-87F4-DF9AD2F019CF}" srcOrd="2" destOrd="0" parTransId="{6965F030-0F59-4B65-BF33-5F5C78F6E0F9}" sibTransId="{1E436C0C-3B65-460C-AEB5-6F1CD4AE4A0D}"/>
    <dgm:cxn modelId="{894F2E7C-D5A7-4329-A375-19B6D4D4CB51}" srcId="{D106D847-798F-4780-9632-43925FFD418E}" destId="{85AC1EB7-6B99-4110-98FB-F2E7D4D138F8}" srcOrd="0" destOrd="0" parTransId="{76E5B101-5724-4A8C-A8B2-0D2C8588AB7E}" sibTransId="{D3D7A8F0-6B64-4CC8-9A18-8FBE83B65577}"/>
    <dgm:cxn modelId="{F497ACAB-5045-4DE5-9405-EF4C89430A9E}" srcId="{3D38C1DA-7528-4ED6-87F4-DF9AD2F019CF}" destId="{97974EF4-5890-4065-87F5-369D6CF3EA4D}" srcOrd="0" destOrd="0" parTransId="{1FA69E1A-EA22-4C49-8015-A670294041D9}" sibTransId="{57C24115-06A0-44CF-913A-211CC545F0DC}"/>
    <dgm:cxn modelId="{E3AF6F79-18A0-435B-9953-62CEB57120E3}" type="presOf" srcId="{24C3F56F-4EC8-4661-BA36-7F8B428F742A}" destId="{9B7E3FA2-FE5A-4365-BCA6-C9831AF57048}" srcOrd="0" destOrd="0" presId="urn:microsoft.com/office/officeart/2005/8/layout/vList5"/>
    <dgm:cxn modelId="{4B86E350-6612-41CC-B9C2-EE56A06A76BD}" type="presOf" srcId="{85AC1EB7-6B99-4110-98FB-F2E7D4D138F8}" destId="{EB0FFA4C-A340-44F0-9A9A-FEF2004D2E67}" srcOrd="0" destOrd="0" presId="urn:microsoft.com/office/officeart/2005/8/layout/vList5"/>
    <dgm:cxn modelId="{3F622837-5D81-4420-801B-7B3E23BFF872}" type="presOf" srcId="{97974EF4-5890-4065-87F5-369D6CF3EA4D}" destId="{4B7BD0D2-3904-4341-9C69-15DBC6D23234}" srcOrd="0" destOrd="0" presId="urn:microsoft.com/office/officeart/2005/8/layout/vList5"/>
    <dgm:cxn modelId="{12D4AB3E-4C66-4D60-AA65-6631552C6615}" type="presOf" srcId="{3D38C1DA-7528-4ED6-87F4-DF9AD2F019CF}" destId="{2342D5E4-5E27-4A4E-A892-99F5C9D5C616}" srcOrd="0" destOrd="0" presId="urn:microsoft.com/office/officeart/2005/8/layout/vList5"/>
    <dgm:cxn modelId="{1CFB75B4-811E-4194-B743-28D2C99D5BB6}" type="presOf" srcId="{D71A9A92-0962-47C1-8FE7-2E6B330E5179}" destId="{0B8F96AF-681A-43B1-BE2F-8D9150D4C610}" srcOrd="0" destOrd="0" presId="urn:microsoft.com/office/officeart/2005/8/layout/vList5"/>
    <dgm:cxn modelId="{C7934595-868D-4661-9A4A-5F077F9B1B24}" srcId="{24C3F56F-4EC8-4661-BA36-7F8B428F742A}" destId="{D71A9A92-0962-47C1-8FE7-2E6B330E5179}" srcOrd="0" destOrd="0" parTransId="{BC9F2854-1C47-4C12-870B-0EF1E4C1CE1E}" sibTransId="{47F0624B-8AFB-4640-B7D2-022EFC79F772}"/>
    <dgm:cxn modelId="{C97C0D0B-8262-4868-AB29-C165F7B994DD}" type="presParOf" srcId="{01AAAE88-B110-4749-9F27-77F196A6DDFA}" destId="{22DF69DB-6419-4830-B271-0E0744CBE0CA}" srcOrd="0" destOrd="0" presId="urn:microsoft.com/office/officeart/2005/8/layout/vList5"/>
    <dgm:cxn modelId="{4F4F65EB-4DB3-4158-919A-9549C6F9D763}" type="presParOf" srcId="{22DF69DB-6419-4830-B271-0E0744CBE0CA}" destId="{EB0FFA4C-A340-44F0-9A9A-FEF2004D2E67}" srcOrd="0" destOrd="0" presId="urn:microsoft.com/office/officeart/2005/8/layout/vList5"/>
    <dgm:cxn modelId="{46D52192-B68F-44CD-821C-E9CFD9466303}" type="presParOf" srcId="{22DF69DB-6419-4830-B271-0E0744CBE0CA}" destId="{3974BE08-9CDC-4271-87C9-698D0EDBC77C}" srcOrd="1" destOrd="0" presId="urn:microsoft.com/office/officeart/2005/8/layout/vList5"/>
    <dgm:cxn modelId="{0A6A1799-ADF8-4F26-9FAA-F64D66612391}" type="presParOf" srcId="{01AAAE88-B110-4749-9F27-77F196A6DDFA}" destId="{94D42C4C-6158-47D2-89B3-A82FC55F1141}" srcOrd="1" destOrd="0" presId="urn:microsoft.com/office/officeart/2005/8/layout/vList5"/>
    <dgm:cxn modelId="{71AB3F36-8F1C-479D-88C0-FD9C72B279F2}" type="presParOf" srcId="{01AAAE88-B110-4749-9F27-77F196A6DDFA}" destId="{483E90DD-F492-4166-A4B1-33549D8A00D9}" srcOrd="2" destOrd="0" presId="urn:microsoft.com/office/officeart/2005/8/layout/vList5"/>
    <dgm:cxn modelId="{83D7C0B2-AAEF-4A2F-A03E-5460E460324E}" type="presParOf" srcId="{483E90DD-F492-4166-A4B1-33549D8A00D9}" destId="{9B7E3FA2-FE5A-4365-BCA6-C9831AF57048}" srcOrd="0" destOrd="0" presId="urn:microsoft.com/office/officeart/2005/8/layout/vList5"/>
    <dgm:cxn modelId="{826A737D-4F60-40A5-9897-071D1C1DB013}" type="presParOf" srcId="{483E90DD-F492-4166-A4B1-33549D8A00D9}" destId="{0B8F96AF-681A-43B1-BE2F-8D9150D4C610}" srcOrd="1" destOrd="0" presId="urn:microsoft.com/office/officeart/2005/8/layout/vList5"/>
    <dgm:cxn modelId="{B7277704-9527-474B-97ED-2CF6B945BACA}" type="presParOf" srcId="{01AAAE88-B110-4749-9F27-77F196A6DDFA}" destId="{D8479722-B056-4234-B9D2-9795F7A7B8B1}" srcOrd="3" destOrd="0" presId="urn:microsoft.com/office/officeart/2005/8/layout/vList5"/>
    <dgm:cxn modelId="{BF92191D-0845-46A9-96B8-A30CDBF65C62}" type="presParOf" srcId="{01AAAE88-B110-4749-9F27-77F196A6DDFA}" destId="{3ACE390A-1A53-4C26-8096-E2EE7352BBA8}" srcOrd="4" destOrd="0" presId="urn:microsoft.com/office/officeart/2005/8/layout/vList5"/>
    <dgm:cxn modelId="{B476BF2F-B3B9-4198-B22D-0AF804A95B05}" type="presParOf" srcId="{3ACE390A-1A53-4C26-8096-E2EE7352BBA8}" destId="{2342D5E4-5E27-4A4E-A892-99F5C9D5C616}" srcOrd="0" destOrd="0" presId="urn:microsoft.com/office/officeart/2005/8/layout/vList5"/>
    <dgm:cxn modelId="{7B54A649-9D8A-4362-8397-BF1BFC12DA2F}" type="presParOf" srcId="{3ACE390A-1A53-4C26-8096-E2EE7352BBA8}" destId="{4B7BD0D2-3904-4341-9C69-15DBC6D2323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DF93E-14FA-468F-BFA4-D4AEB00340E3}">
      <dsp:nvSpPr>
        <dsp:cNvPr id="0" name=""/>
        <dsp:cNvSpPr/>
      </dsp:nvSpPr>
      <dsp:spPr>
        <a:xfrm rot="5400000">
          <a:off x="7097357" y="-2914033"/>
          <a:ext cx="1201542" cy="7704374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Разработка проекта новой модели аттестации учителей на основе ЕФОМ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</dsp:txBody>
      <dsp:txXfrm rot="-5400000">
        <a:off x="3845941" y="396037"/>
        <a:ext cx="7645720" cy="1084234"/>
      </dsp:txXfrm>
    </dsp:sp>
    <dsp:sp modelId="{3F3B930C-63DD-4236-911F-3049BC969CC0}">
      <dsp:nvSpPr>
        <dsp:cNvPr id="0" name=""/>
        <dsp:cNvSpPr/>
      </dsp:nvSpPr>
      <dsp:spPr>
        <a:xfrm>
          <a:off x="771" y="2224"/>
          <a:ext cx="3166486" cy="150192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Сентябрь-декабрь 2017 г. </a:t>
          </a:r>
          <a:r>
            <a:rPr lang="ru-RU" sz="32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</dsp:txBody>
      <dsp:txXfrm>
        <a:off x="74089" y="75542"/>
        <a:ext cx="3019850" cy="1355291"/>
      </dsp:txXfrm>
    </dsp:sp>
    <dsp:sp modelId="{31800A18-37A7-4B88-ABAD-8A5DC22B1938}">
      <dsp:nvSpPr>
        <dsp:cNvPr id="0" name=""/>
        <dsp:cNvSpPr/>
      </dsp:nvSpPr>
      <dsp:spPr>
        <a:xfrm rot="5400000">
          <a:off x="6735891" y="-1644460"/>
          <a:ext cx="1402067" cy="8226781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Апробация механизма учета при аттестации учителей на квалификационную категорию, мнения выпускников образовательных организаций, но не ранее чем через 4 года после окончания обучения</a:t>
          </a:r>
        </a:p>
      </dsp:txBody>
      <dsp:txXfrm rot="-5400000">
        <a:off x="3323535" y="1836339"/>
        <a:ext cx="8158338" cy="1265181"/>
      </dsp:txXfrm>
    </dsp:sp>
    <dsp:sp modelId="{365E7240-F1BC-455E-8259-F73D57538A12}">
      <dsp:nvSpPr>
        <dsp:cNvPr id="0" name=""/>
        <dsp:cNvSpPr/>
      </dsp:nvSpPr>
      <dsp:spPr>
        <a:xfrm>
          <a:off x="771" y="1579248"/>
          <a:ext cx="3219086" cy="150192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Январь-декабрь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2018 г</a:t>
          </a:r>
          <a:r>
            <a:rPr lang="ru-RU" sz="2800" b="1" kern="1200" dirty="0">
              <a:latin typeface="Times New Roman" pitchFamily="18" charset="0"/>
              <a:cs typeface="Times New Roman" pitchFamily="18" charset="0"/>
            </a:rPr>
            <a:t>. 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089" y="1652566"/>
        <a:ext cx="3072450" cy="1355291"/>
      </dsp:txXfrm>
    </dsp:sp>
    <dsp:sp modelId="{845DF5F4-0C55-492C-B096-D5A98088E69C}">
      <dsp:nvSpPr>
        <dsp:cNvPr id="0" name=""/>
        <dsp:cNvSpPr/>
      </dsp:nvSpPr>
      <dsp:spPr>
        <a:xfrm rot="5400000">
          <a:off x="6533250" y="-213908"/>
          <a:ext cx="1646112" cy="8386475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Подготовка и апробация первого набора ЕФОМ (по предметным, методическим компетенциям) и кодификаторов к ним по предметным областям: «История», «Обществознание», «Экономика», «Право», «Россия в мире», «Русский язык и литература», «Математика и информатика»</a:t>
          </a:r>
        </a:p>
      </dsp:txBody>
      <dsp:txXfrm rot="-5400000">
        <a:off x="3163069" y="3236630"/>
        <a:ext cx="8306118" cy="1485398"/>
      </dsp:txXfrm>
    </dsp:sp>
    <dsp:sp modelId="{4D8C2CFC-FA1E-4E69-BB40-B61475A1FE44}">
      <dsp:nvSpPr>
        <dsp:cNvPr id="0" name=""/>
        <dsp:cNvSpPr/>
      </dsp:nvSpPr>
      <dsp:spPr>
        <a:xfrm>
          <a:off x="771" y="3228365"/>
          <a:ext cx="3162296" cy="150192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Март-сентябрь 2018 г. </a:t>
          </a:r>
          <a:endParaRPr lang="ru-RU" sz="2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089" y="3301683"/>
        <a:ext cx="3015660" cy="1355291"/>
      </dsp:txXfrm>
    </dsp:sp>
    <dsp:sp modelId="{8A10EBB7-C536-4A52-AE33-55A2170E7783}">
      <dsp:nvSpPr>
        <dsp:cNvPr id="0" name=""/>
        <dsp:cNvSpPr/>
      </dsp:nvSpPr>
      <dsp:spPr>
        <a:xfrm rot="5400000">
          <a:off x="6296231" y="1801761"/>
          <a:ext cx="1395422" cy="7653368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Подготовка и апробация второго набора ЕФОМ (по предметным, методическим компетенциям) и кодификаторов к ним по предметным областям: «Родной язык и родная литература», «Основы духовно-нравственной культуры народов России»</a:t>
          </a:r>
        </a:p>
      </dsp:txBody>
      <dsp:txXfrm rot="-5400000">
        <a:off x="3167259" y="4998853"/>
        <a:ext cx="7585249" cy="1259184"/>
      </dsp:txXfrm>
    </dsp:sp>
    <dsp:sp modelId="{161DF0B0-EB24-4366-AEF2-7C6EE9A25543}">
      <dsp:nvSpPr>
        <dsp:cNvPr id="0" name=""/>
        <dsp:cNvSpPr/>
      </dsp:nvSpPr>
      <dsp:spPr>
        <a:xfrm>
          <a:off x="771" y="4877481"/>
          <a:ext cx="3166486" cy="150192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Март-декабрь 2018 </a:t>
          </a:r>
          <a:r>
            <a:rPr lang="ru-RU" sz="3200" b="1" kern="1200" dirty="0">
              <a:solidFill>
                <a:srgbClr val="002060"/>
              </a:solidFill>
            </a:rPr>
            <a:t>г. </a:t>
          </a:r>
          <a:endParaRPr lang="ru-RU" sz="3200" kern="1200" dirty="0">
            <a:solidFill>
              <a:srgbClr val="002060"/>
            </a:solidFill>
          </a:endParaRPr>
        </a:p>
      </dsp:txBody>
      <dsp:txXfrm>
        <a:off x="74089" y="4950799"/>
        <a:ext cx="3019850" cy="13552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38403-02D8-4379-A35F-F64B64A3690C}">
      <dsp:nvSpPr>
        <dsp:cNvPr id="0" name=""/>
        <dsp:cNvSpPr/>
      </dsp:nvSpPr>
      <dsp:spPr>
        <a:xfrm rot="5400000">
          <a:off x="6927605" y="-3297150"/>
          <a:ext cx="1499539" cy="8098537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Подготовка и апробация третьего набора ЕФОМ (по предметным, методическим компетенциям) и кодификаторов к ним по предметным областям: «География», «Физика», «Химия», «Биология», «Естествознание», «Экология», «Физическая культура», «Основы безопасности жизнедеятельности», «Искусство», «Технология»</a:t>
          </a:r>
        </a:p>
      </dsp:txBody>
      <dsp:txXfrm rot="-5400000">
        <a:off x="3628107" y="75549"/>
        <a:ext cx="8025336" cy="1353137"/>
      </dsp:txXfrm>
    </dsp:sp>
    <dsp:sp modelId="{C691E000-4C46-4067-8DCD-0770AF36F374}">
      <dsp:nvSpPr>
        <dsp:cNvPr id="0" name=""/>
        <dsp:cNvSpPr/>
      </dsp:nvSpPr>
      <dsp:spPr>
        <a:xfrm>
          <a:off x="134" y="74823"/>
          <a:ext cx="3627972" cy="135458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Октябрь 2018 г.- май 2019 г. </a:t>
          </a:r>
          <a:endParaRPr lang="ru-RU" sz="2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6260" y="140949"/>
        <a:ext cx="3495720" cy="1222336"/>
      </dsp:txXfrm>
    </dsp:sp>
    <dsp:sp modelId="{19ADAFDE-84D1-4EE5-8758-E468D1409EB9}">
      <dsp:nvSpPr>
        <dsp:cNvPr id="0" name=""/>
        <dsp:cNvSpPr/>
      </dsp:nvSpPr>
      <dsp:spPr>
        <a:xfrm rot="5400000">
          <a:off x="6902416" y="-1668696"/>
          <a:ext cx="1506291" cy="7982917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Подготовка и апробация четвертого набора ЕФОМ (по предметным, методическим компетенциям) и кодификаторов к ним по предметным областям: «Иностранный язык. Второй иностранный язык», «Иностранные языки», «Начальные классы»</a:t>
          </a:r>
        </a:p>
      </dsp:txBody>
      <dsp:txXfrm rot="-5400000">
        <a:off x="3664104" y="1643147"/>
        <a:ext cx="7909386" cy="1359229"/>
      </dsp:txXfrm>
    </dsp:sp>
    <dsp:sp modelId="{66577A2C-9623-433F-B6D3-BAC50EA885A9}">
      <dsp:nvSpPr>
        <dsp:cNvPr id="0" name=""/>
        <dsp:cNvSpPr/>
      </dsp:nvSpPr>
      <dsp:spPr>
        <a:xfrm>
          <a:off x="134" y="1645468"/>
          <a:ext cx="3663968" cy="135458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Июнь-декабрь 2019 г. </a:t>
          </a:r>
          <a:endParaRPr lang="ru-RU" sz="2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6260" y="1711594"/>
        <a:ext cx="3531716" cy="1222336"/>
      </dsp:txXfrm>
    </dsp:sp>
    <dsp:sp modelId="{76550738-8C0A-4B67-A24F-ED42FC753D2B}">
      <dsp:nvSpPr>
        <dsp:cNvPr id="0" name=""/>
        <dsp:cNvSpPr/>
      </dsp:nvSpPr>
      <dsp:spPr>
        <a:xfrm rot="5400000">
          <a:off x="6923786" y="124257"/>
          <a:ext cx="1525992" cy="8079992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инструментария (формуляров) для сбора и обработки информации по результатам ЕФОМ</a:t>
          </a:r>
        </a:p>
      </dsp:txBody>
      <dsp:txXfrm rot="-5400000">
        <a:off x="3646787" y="3475750"/>
        <a:ext cx="8005499" cy="1377006"/>
      </dsp:txXfrm>
    </dsp:sp>
    <dsp:sp modelId="{F62794B7-A4BE-4BE4-BCD6-D0FCFC800065}">
      <dsp:nvSpPr>
        <dsp:cNvPr id="0" name=""/>
        <dsp:cNvSpPr/>
      </dsp:nvSpPr>
      <dsp:spPr>
        <a:xfrm>
          <a:off x="134" y="3143637"/>
          <a:ext cx="3646060" cy="181795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Март 2018 г. – декабрь 2019 г.</a:t>
          </a:r>
          <a:r>
            <a:rPr lang="ru-RU" sz="2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</dsp:txBody>
      <dsp:txXfrm>
        <a:off x="88879" y="3232382"/>
        <a:ext cx="3468570" cy="1640462"/>
      </dsp:txXfrm>
    </dsp:sp>
    <dsp:sp modelId="{4C7AB970-7CB9-4F0D-8122-FF2D6820B16A}">
      <dsp:nvSpPr>
        <dsp:cNvPr id="0" name=""/>
        <dsp:cNvSpPr/>
      </dsp:nvSpPr>
      <dsp:spPr>
        <a:xfrm rot="5400000">
          <a:off x="6880656" y="1876854"/>
          <a:ext cx="1693657" cy="7998588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апробации наборов ЕФОМ по подготовленным модулям («предметная подготовка», «методика преподавания», «психолого-педагогические компетенции», «коммуникативные компетенции») в рамках подготовки педкадров в системе высшего образования</a:t>
          </a:r>
        </a:p>
      </dsp:txBody>
      <dsp:txXfrm rot="-5400000">
        <a:off x="3728191" y="5111997"/>
        <a:ext cx="7915910" cy="1528301"/>
      </dsp:txXfrm>
    </dsp:sp>
    <dsp:sp modelId="{C8B2222B-FAE8-4108-9367-B51C84550ABF}">
      <dsp:nvSpPr>
        <dsp:cNvPr id="0" name=""/>
        <dsp:cNvSpPr/>
      </dsp:nvSpPr>
      <dsp:spPr>
        <a:xfrm>
          <a:off x="134" y="5198854"/>
          <a:ext cx="3661269" cy="135458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Март 2018 г. – декабрь 2019 г.</a:t>
          </a:r>
          <a:r>
            <a:rPr lang="ru-RU" sz="2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</dsp:txBody>
      <dsp:txXfrm>
        <a:off x="66260" y="5264980"/>
        <a:ext cx="3529017" cy="12223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4BE08-9CDC-4271-87C9-698D0EDBC77C}">
      <dsp:nvSpPr>
        <dsp:cNvPr id="0" name=""/>
        <dsp:cNvSpPr/>
      </dsp:nvSpPr>
      <dsp:spPr>
        <a:xfrm rot="5400000">
          <a:off x="7015050" y="-2673633"/>
          <a:ext cx="1831049" cy="7464071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итоговой апробации новой модели аттестации учителей на основе наборов ЕФОМ по подготовленным модулям («предметная подготовка», «методика преподавания», «психолого-педагогические компетенции», «коммуникативные компетенции»): апробация и доработка наборов ЕФОМ и кодификаторов к ним</a:t>
          </a:r>
        </a:p>
      </dsp:txBody>
      <dsp:txXfrm rot="-5400000">
        <a:off x="4198539" y="232262"/>
        <a:ext cx="7374687" cy="1652281"/>
      </dsp:txXfrm>
    </dsp:sp>
    <dsp:sp modelId="{EB0FFA4C-A340-44F0-9A9A-FEF2004D2E67}">
      <dsp:nvSpPr>
        <dsp:cNvPr id="0" name=""/>
        <dsp:cNvSpPr/>
      </dsp:nvSpPr>
      <dsp:spPr>
        <a:xfrm>
          <a:off x="0" y="293"/>
          <a:ext cx="4067713" cy="187367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Январь-июнь 2020 г. </a:t>
          </a:r>
          <a:endParaRPr lang="ru-RU" sz="2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465" y="91758"/>
        <a:ext cx="3884783" cy="1690749"/>
      </dsp:txXfrm>
    </dsp:sp>
    <dsp:sp modelId="{0B8F96AF-681A-43B1-BE2F-8D9150D4C610}">
      <dsp:nvSpPr>
        <dsp:cNvPr id="0" name=""/>
        <dsp:cNvSpPr/>
      </dsp:nvSpPr>
      <dsp:spPr>
        <a:xfrm rot="5400000">
          <a:off x="6886953" y="-684623"/>
          <a:ext cx="2094533" cy="7456781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комплексного исследования об уровне квалификации учителей с учетом анализа профессиональных дефицитов учителей (по предметным, методическим, психолого-педагогическим и коммуникативным компетенциям), выявленных в результате аттестации на основе ЕФОМ</a:t>
          </a:r>
        </a:p>
      </dsp:txBody>
      <dsp:txXfrm rot="-5400000">
        <a:off x="4205830" y="2098747"/>
        <a:ext cx="7354534" cy="1890039"/>
      </dsp:txXfrm>
    </dsp:sp>
    <dsp:sp modelId="{9B7E3FA2-FE5A-4365-BCA6-C9831AF57048}">
      <dsp:nvSpPr>
        <dsp:cNvPr id="0" name=""/>
        <dsp:cNvSpPr/>
      </dsp:nvSpPr>
      <dsp:spPr>
        <a:xfrm>
          <a:off x="0" y="2067797"/>
          <a:ext cx="4182611" cy="187367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Июнь-ноябрь 2020 г.</a:t>
          </a:r>
          <a:r>
            <a:rPr lang="ru-RU" sz="1700" kern="1200" dirty="0"/>
            <a:t> </a:t>
          </a:r>
        </a:p>
      </dsp:txBody>
      <dsp:txXfrm>
        <a:off x="91465" y="2159262"/>
        <a:ext cx="3999681" cy="1690749"/>
      </dsp:txXfrm>
    </dsp:sp>
    <dsp:sp modelId="{4B7BD0D2-3904-4341-9C69-15DBC6D23234}">
      <dsp:nvSpPr>
        <dsp:cNvPr id="0" name=""/>
        <dsp:cNvSpPr/>
      </dsp:nvSpPr>
      <dsp:spPr>
        <a:xfrm rot="5400000">
          <a:off x="7038516" y="1366618"/>
          <a:ext cx="1784117" cy="7464071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базы данных с перечнем предметных, методических, психолого-педагогических и коммуникативных компетенций учителе</a:t>
          </a: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й</a:t>
          </a:r>
        </a:p>
      </dsp:txBody>
      <dsp:txXfrm rot="-5400000">
        <a:off x="4198540" y="4293688"/>
        <a:ext cx="7376978" cy="1609931"/>
      </dsp:txXfrm>
    </dsp:sp>
    <dsp:sp modelId="{2342D5E4-5E27-4A4E-A892-99F5C9D5C616}">
      <dsp:nvSpPr>
        <dsp:cNvPr id="0" name=""/>
        <dsp:cNvSpPr/>
      </dsp:nvSpPr>
      <dsp:spPr>
        <a:xfrm>
          <a:off x="0" y="4135301"/>
          <a:ext cx="4187833" cy="187367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Июнь-ноябрь 2020 г</a:t>
          </a:r>
          <a:r>
            <a:rPr lang="ru-RU" sz="1800" b="1" kern="1200" dirty="0"/>
            <a:t>. </a:t>
          </a:r>
          <a:r>
            <a:rPr lang="ru-RU" sz="1800" kern="1200" dirty="0"/>
            <a:t> </a:t>
          </a:r>
        </a:p>
      </dsp:txBody>
      <dsp:txXfrm>
        <a:off x="91465" y="4226766"/>
        <a:ext cx="4004903" cy="1690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48EBE-9F42-4992-9E9C-A727B5642D18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F43EC-578C-4FF5-9649-2AAD72E79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70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F43EC-578C-4FF5-9649-2AAD72E791B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020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F43EC-578C-4FF5-9649-2AAD72E791B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590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F43EC-578C-4FF5-9649-2AAD72E791B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405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F43EC-578C-4FF5-9649-2AAD72E791B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5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F43EC-578C-4FF5-9649-2AAD72E791B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449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F43EC-578C-4FF5-9649-2AAD72E791B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830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F43EC-578C-4FF5-9649-2AAD72E791B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271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F43EC-578C-4FF5-9649-2AAD72E791B7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31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88D2-E9E9-4F04-8BBC-D3DB837CAD4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1BD9-F4AE-4CCE-B8F2-DA09F02FD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66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88D2-E9E9-4F04-8BBC-D3DB837CAD4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1BD9-F4AE-4CCE-B8F2-DA09F02FD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04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88D2-E9E9-4F04-8BBC-D3DB837CAD4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1BD9-F4AE-4CCE-B8F2-DA09F02FD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90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88D2-E9E9-4F04-8BBC-D3DB837CAD4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1BD9-F4AE-4CCE-B8F2-DA09F02FD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61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88D2-E9E9-4F04-8BBC-D3DB837CAD4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1BD9-F4AE-4CCE-B8F2-DA09F02FD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91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88D2-E9E9-4F04-8BBC-D3DB837CAD4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1BD9-F4AE-4CCE-B8F2-DA09F02FD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07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88D2-E9E9-4F04-8BBC-D3DB837CAD4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1BD9-F4AE-4CCE-B8F2-DA09F02FD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88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88D2-E9E9-4F04-8BBC-D3DB837CAD4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1BD9-F4AE-4CCE-B8F2-DA09F02FD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3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88D2-E9E9-4F04-8BBC-D3DB837CAD4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1BD9-F4AE-4CCE-B8F2-DA09F02FD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76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88D2-E9E9-4F04-8BBC-D3DB837CAD4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1BD9-F4AE-4CCE-B8F2-DA09F02FD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41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88D2-E9E9-4F04-8BBC-D3DB837CAD4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1BD9-F4AE-4CCE-B8F2-DA09F02FD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01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388D2-E9E9-4F04-8BBC-D3DB837CAD4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81BD9-F4AE-4CCE-B8F2-DA09F02FD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9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my.briop.ru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102849" y="904125"/>
            <a:ext cx="57021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ХОДЕ РЕАЛИЗАЦИИ НАЦИОНАЛЬНОЙ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СИСТЕМЫ ПРОФЕССИОНАЛЬНОГО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РОСТА ПЕДАГОГИЧЕСКИХ РАБОТНИКОВ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6258910" y="5176227"/>
            <a:ext cx="5092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ДУГАРЖАПОВА Л.В., начальник </a:t>
            </a:r>
            <a:r>
              <a:rPr lang="ru-RU" sz="20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ОАиРПК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ГАУ ДПО РБ «БРИОП»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2" r="48382" b="29276"/>
          <a:stretch/>
        </p:blipFill>
        <p:spPr bwMode="auto">
          <a:xfrm>
            <a:off x="583324" y="630622"/>
            <a:ext cx="5312979" cy="525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45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443" t="25688" r="17065" b="7711"/>
          <a:stretch/>
        </p:blipFill>
        <p:spPr>
          <a:xfrm>
            <a:off x="0" y="6824"/>
            <a:ext cx="12160155" cy="68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009" t="47077" r="25570" b="11520"/>
          <a:stretch/>
        </p:blipFill>
        <p:spPr>
          <a:xfrm>
            <a:off x="601579" y="433137"/>
            <a:ext cx="11141242" cy="59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5753" y="417093"/>
            <a:ext cx="4078539" cy="30586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Единые федеральные оценочные материалы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(ЕФОМ</a:t>
            </a:r>
            <a:r>
              <a:rPr lang="ru-RU" b="1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159376" y="294565"/>
            <a:ext cx="6763584" cy="2702636"/>
          </a:xfrm>
          <a:prstGeom prst="wedgeRoundRectCallout">
            <a:avLst>
              <a:gd name="adj1" fmla="val -61994"/>
              <a:gd name="adj2" fmla="val 4363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Предметная подготовка учителя (по всем учебным предметам и направлению деятельности учителей, обеспечивающих предметные результаты освоения обучающимися образовательной программы начального общего образования) –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предметные компетенции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878514" y="3168869"/>
            <a:ext cx="6044446" cy="1268195"/>
          </a:xfrm>
          <a:prstGeom prst="wedgeRoundRectCallout">
            <a:avLst>
              <a:gd name="adj1" fmla="val -86173"/>
              <a:gd name="adj2" fmla="val -2669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Методика преподавания –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методические компетенции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618163" y="4868865"/>
            <a:ext cx="6304797" cy="1511300"/>
          </a:xfrm>
          <a:prstGeom prst="wedgeRoundRectCallout">
            <a:avLst>
              <a:gd name="adj1" fmla="val -73845"/>
              <a:gd name="adj2" fmla="val -14286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Психолого-педагогические компетенции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33137" y="4652964"/>
            <a:ext cx="4367463" cy="1152525"/>
          </a:xfrm>
          <a:prstGeom prst="wedgeRoundRectCallout">
            <a:avLst>
              <a:gd name="adj1" fmla="val -1615"/>
              <a:gd name="adj2" fmla="val -12672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Коммуникативные компетенции</a:t>
            </a:r>
          </a:p>
        </p:txBody>
      </p:sp>
    </p:spTree>
    <p:extLst>
      <p:ext uri="{BB962C8B-B14F-4D97-AF65-F5344CB8AC3E}">
        <p14:creationId xmlns:p14="http://schemas.microsoft.com/office/powerpoint/2010/main" val="40714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352926" y="224589"/>
          <a:ext cx="11550316" cy="6381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665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272716" y="132675"/>
          <a:ext cx="11726779" cy="6725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6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336884" y="320842"/>
          <a:ext cx="11662611" cy="6033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042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443" t="24362" r="16916" b="12223"/>
          <a:stretch/>
        </p:blipFill>
        <p:spPr>
          <a:xfrm>
            <a:off x="4550" y="0"/>
            <a:ext cx="1218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443" t="23832" r="16990" b="10629"/>
          <a:stretch/>
        </p:blipFill>
        <p:spPr>
          <a:xfrm>
            <a:off x="0" y="0"/>
            <a:ext cx="12173803" cy="689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5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442" t="25953" r="17214" b="77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68" t="28607" r="16990" b="5058"/>
          <a:stretch/>
        </p:blipFill>
        <p:spPr>
          <a:xfrm>
            <a:off x="4549" y="0"/>
            <a:ext cx="12187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2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279" t="27280" r="48781" b="36368"/>
          <a:stretch/>
        </p:blipFill>
        <p:spPr>
          <a:xfrm>
            <a:off x="315306" y="430138"/>
            <a:ext cx="11303880" cy="589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592" t="25687" r="17065" b="7713"/>
          <a:stretch/>
        </p:blipFill>
        <p:spPr>
          <a:xfrm>
            <a:off x="0" y="0"/>
            <a:ext cx="12132860" cy="68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1750" t="27062" r="16046" b="13428"/>
          <a:stretch/>
        </p:blipFill>
        <p:spPr>
          <a:xfrm>
            <a:off x="1115877" y="371959"/>
            <a:ext cx="9546957" cy="612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9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9298" t="17016" r="22807" b="24035"/>
          <a:stretch/>
        </p:blipFill>
        <p:spPr>
          <a:xfrm>
            <a:off x="192505" y="180473"/>
            <a:ext cx="11766884" cy="63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7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atarstan.ru/file/photoreport2/view_4011607_30389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79" y="609600"/>
            <a:ext cx="6054505" cy="571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82063" y="609600"/>
            <a:ext cx="500513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Самый 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высокий уровень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подготовки показали преподаватели родного языка и родной литературы. 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Успешно справились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с заданием также учителя обществознания и права.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Вместе с тем, 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почти четверть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учителей истории, экономики, «Россия в мире», русского языка и литературы получили неудовлетворительный результат.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 по таким предметным областям, как «математика и информатика» и «основы духовно-нравственной культуры народов России», 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не справились с работой почти половина участников исследования.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0989" t="27364" r="15198" b="15537"/>
          <a:stretch/>
        </p:blipFill>
        <p:spPr>
          <a:xfrm>
            <a:off x="526943" y="619933"/>
            <a:ext cx="11158780" cy="58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0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9950" t="29403" r="29229" b="24560"/>
          <a:stretch/>
        </p:blipFill>
        <p:spPr>
          <a:xfrm>
            <a:off x="573206" y="368490"/>
            <a:ext cx="11081981" cy="615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6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351" t="41665" r="16228" b="18511"/>
          <a:stretch/>
        </p:blipFill>
        <p:spPr>
          <a:xfrm>
            <a:off x="240631" y="288759"/>
            <a:ext cx="1175886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8" descr="https://informatio.ru/upload/medialibrary/076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1" y="115889"/>
            <a:ext cx="11438021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05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68" t="25025" r="16916" b="14212"/>
          <a:stretch/>
        </p:blipFill>
        <p:spPr>
          <a:xfrm>
            <a:off x="0" y="0"/>
            <a:ext cx="12201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68" t="23964" r="16916" b="11294"/>
          <a:stretch/>
        </p:blipFill>
        <p:spPr>
          <a:xfrm>
            <a:off x="0" y="0"/>
            <a:ext cx="12201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895" t="32895" r="24123" b="15342"/>
          <a:stretch/>
        </p:blipFill>
        <p:spPr>
          <a:xfrm>
            <a:off x="320842" y="150471"/>
            <a:ext cx="11614484" cy="65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68" t="24892" r="16916" b="8640"/>
          <a:stretch/>
        </p:blipFill>
        <p:spPr>
          <a:xfrm>
            <a:off x="0" y="0"/>
            <a:ext cx="12201098" cy="68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517" t="31128" r="17214" b="4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666" t="24097" r="16916" b="11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9781" t="22059" r="20464" b="13533"/>
          <a:stretch/>
        </p:blipFill>
        <p:spPr>
          <a:xfrm>
            <a:off x="314794" y="232347"/>
            <a:ext cx="11662348" cy="633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14739" r="8534" b="6250"/>
          <a:stretch/>
        </p:blipFill>
        <p:spPr bwMode="auto">
          <a:xfrm>
            <a:off x="504967" y="423080"/>
            <a:ext cx="11245755" cy="577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14739" r="8534" b="6250"/>
          <a:stretch/>
        </p:blipFill>
        <p:spPr bwMode="auto">
          <a:xfrm>
            <a:off x="504967" y="389213"/>
            <a:ext cx="11245755" cy="577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10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21455" r="26981" b="9999"/>
          <a:stretch>
            <a:fillRect/>
          </a:stretch>
        </p:blipFill>
        <p:spPr bwMode="auto">
          <a:xfrm>
            <a:off x="336885" y="196906"/>
            <a:ext cx="11630526" cy="666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09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745" t="14093" r="35570" b="22281"/>
          <a:stretch/>
        </p:blipFill>
        <p:spPr>
          <a:xfrm>
            <a:off x="385012" y="168442"/>
            <a:ext cx="11141242" cy="61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5127" y="2261937"/>
            <a:ext cx="10515600" cy="4351337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561" t="19240" r="33728" b="28129"/>
          <a:stretch/>
        </p:blipFill>
        <p:spPr>
          <a:xfrm>
            <a:off x="505326" y="365760"/>
            <a:ext cx="11357811" cy="624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577" t="10962" r="33707" b="19917"/>
          <a:stretch/>
        </p:blipFill>
        <p:spPr>
          <a:xfrm>
            <a:off x="354842" y="246250"/>
            <a:ext cx="11505061" cy="64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166" t="18538" r="33202" b="29065"/>
          <a:stretch/>
        </p:blipFill>
        <p:spPr>
          <a:xfrm>
            <a:off x="433137" y="365760"/>
            <a:ext cx="11550316" cy="61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401053" y="449179"/>
            <a:ext cx="11566358" cy="58477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Действующая российская модель аттестации осуществляется на основе ПОРЯДКА ПРОВЕДЕНИЯ АТТЕСТАЦИИ ПЕДАГОГИЧЕСКИХ РАБОТНИКОВ ОРГАНИЗАЦИЙ, ОСУЩЕСТВЛЯЮЩИХ ОБРАЗОВАТЕЛЬНУЮ ДЕЯТЕЛЬНОСТЬ, утвержденного приказом </a:t>
            </a:r>
            <a:r>
              <a:rPr lang="ru-RU" altLang="ru-RU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 № 276 от 7 апреля 2014 года и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основана на оценке результатов профессиональной деятельности педагогических работников </a:t>
            </a:r>
            <a:endParaRPr lang="ru-RU" alt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4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667" t="29298" r="25965" b="33171"/>
          <a:stretch/>
        </p:blipFill>
        <p:spPr>
          <a:xfrm>
            <a:off x="231516" y="365760"/>
            <a:ext cx="11742821" cy="614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1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6350000" y="203200"/>
            <a:ext cx="5842000" cy="6443663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9600" b="1" dirty="0">
              <a:solidFill>
                <a:srgbClr val="11111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9600" b="1" dirty="0">
                <a:solidFill>
                  <a:srgbClr val="11111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проект «Образование» включает</a:t>
            </a:r>
          </a:p>
          <a:p>
            <a:pPr algn="ctr"/>
            <a:r>
              <a:rPr lang="ru-RU" sz="9600" b="1" dirty="0">
                <a:solidFill>
                  <a:srgbClr val="11111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600" b="1" dirty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9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есять федеральных проектов</a:t>
            </a:r>
            <a:r>
              <a:rPr lang="ru-RU" sz="9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sz="62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школа», «Успех каждого ребенка», </a:t>
            </a:r>
          </a:p>
          <a:p>
            <a:pPr algn="ctr"/>
            <a:r>
              <a:rPr lang="ru-RU" sz="9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семей, имеющих детей», </a:t>
            </a:r>
          </a:p>
          <a:p>
            <a:pPr algn="ctr"/>
            <a:r>
              <a:rPr lang="ru-RU" sz="9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образовательная среда»,</a:t>
            </a:r>
          </a:p>
          <a:p>
            <a:pPr algn="ctr"/>
            <a:r>
              <a:rPr lang="ru-RU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«Учитель будущего»,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9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«Молодые профессионалы», «Новые возможности для каждого», «Социальная активность», «Экспорт образования» и «Социальные лифты для каждого».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нацпроекта: </a:t>
            </a:r>
          </a:p>
          <a:p>
            <a:pPr algn="ctr"/>
            <a:r>
              <a:rPr lang="ru-RU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января 2019 года по 2024 год (включительно).</a:t>
            </a:r>
            <a:r>
              <a:rPr lang="ru-RU" sz="9600" b="1" dirty="0">
                <a:solidFill>
                  <a:srgbClr val="11111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9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myslide.ru/documents_4/b5ba2f76304cd67aadd41e1fd53ee04b/img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"/>
            <a:ext cx="5995988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68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ytimg.com/vi/cX-TfRHpQoo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76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f.ppt-online.org/files2/slide/b/BqmKXobuwWnJOPShZ1kN8Gp4QrH7AUzVDcFyLCMTvi/slide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191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31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111" y="316090"/>
            <a:ext cx="1159483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ПРАВИТЕЛЬСТВО  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РОССИЙСКОЙ  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ФЕДЕРАЦИИ</a:t>
            </a:r>
          </a:p>
          <a:p>
            <a:pPr algn="ctr"/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 А С П О Р Я Ж Е Н И Е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от 31 декабря 2019 г.  № 3273-р  МОСКВА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В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целях реализации федерального проекта "Учитель будущего" национального проекта "Образование": 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Утвердить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прилагаемые основные принципы национальной системы профессионального роста педагогических работников Российской Федерации, включая национальную систему учительского роста (далее -основные принципы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).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Рекомендовать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высшим исполнительным органам государственной власти субъектов Российской Федерации: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до 1 сентября 2020 г. утвердить паспорта региональных систем общего образования, включающие региональные планы мероприятий ("дорожную карту") по кадровому обеспечению региональных систем общего образования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с указанием сроков реализации мероприятий; при разработке паспортов региональных систем общего образования руководствоваться основными принципами. 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Минпросвещения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России: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до 1 июля 2020 г. разработать и направить в субъекты Российской Федерации форму паспорта региональной системы общего образования,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включающего региональный план мероприятий ("дорожную карту") по кадровому обеспечению региональных систем общего образования, с учетом положений основных принципов;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до 1 августа 2020 г. разработать и направить высшим исполнительным органам государственной власти субъектов Российской Федерации методические рекомендации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по разработке паспортов региональных систем общего образования, включающих региональные планы мероприятий ("дорожную карту") по кадровому обеспечению региональных систем общего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образования.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Ответственным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исполнителям обеспечить выполнение мероприятий, предусмотренных основными принципами.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Председатель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Российской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            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Медведев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26" y="89290"/>
            <a:ext cx="1530260" cy="11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643" y="441789"/>
            <a:ext cx="109933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Правительства Российской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31 декабря 2019 г.  № 3273-р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системы профессионального роста педагогических работников Российской Федерации, включая национальную систему учительского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AutoNum type="romanUcPeriod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качественного образования в общеобразовательных организациях субъектов Российской Федерации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Повышение уровня обеспеченности педагогическими кадрами региональных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Модернизация системы подготовки педагогических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Непрерывное профессиональное развитие педагогов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и применение инновационных технологий для адресной реализации программ профессионального развития педагогических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аттестации руководителей общеобразовательных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marL="457200" indent="-4572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внедрение единой федеральной системы научно-методического сопровождения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Стимулирование профессионального роста педагогов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1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2885" y="421240"/>
            <a:ext cx="11507057" cy="588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Разработка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модели аттестации руководителей общеобразовательных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организаций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1.  Организация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разработки на основе предложений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Минпросвещения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России и совета по профессиональным квалификациям в сфере образования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профессионального стандарта руководителя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общеобразовательной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организации  </a:t>
            </a:r>
          </a:p>
          <a:p>
            <a:pPr algn="r"/>
            <a:r>
              <a:rPr lang="ru-RU" sz="2800" i="1" dirty="0" smtClean="0">
                <a:latin typeface="Times New Roman" panose="02020603050405020304" pitchFamily="18" charset="0"/>
              </a:rPr>
              <a:t>Срок исполнения -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30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декабря 2020 г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Разработка и утверждение примерного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порядка аттестации руководителей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общеобразовательных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организаций </a:t>
            </a:r>
          </a:p>
          <a:p>
            <a:pPr algn="r"/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r"/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Срок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исполнения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декабря 2020 г.</a:t>
            </a:r>
            <a:endParaRPr lang="ru-RU" sz="2800" b="1" i="1" dirty="0">
              <a:solidFill>
                <a:srgbClr val="C0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01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225" y="236306"/>
            <a:ext cx="11620072" cy="6607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III. Стимулирование профессионального роста педагогов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1. Проведение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анализа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нормативной правовой базы, правоприменительной практики и лучших практик регионов, регламентирующих аттестацию педагогических кадров, независимую оценку квалификаций в Российской Федерации</a:t>
            </a:r>
          </a:p>
          <a:p>
            <a:pPr algn="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Сроки реализации -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марта 2020 г.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2. Разработка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предложений по обновлению системы квалификационных категорий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педагогических работников с учетом общественных и экспертных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обсуждений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Сроки реализации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января 2021 г.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Разработка 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согласование оценочных средств для проведения квалификационного экзамена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протокол заседания совета по профессиональным квалификациям в сфере образования, включающий решение об утверждении фонда оценочных средств для проведения квалификационного экзамена</a:t>
            </a:r>
          </a:p>
          <a:p>
            <a:pPr algn="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Сроки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реализации -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ноября 2020 г.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Разработка предложений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о внесении изменений в порядок проведения аттестации педагогических работников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организаций, осуществляющих образовательную деятельность</a:t>
            </a:r>
          </a:p>
          <a:p>
            <a:pPr algn="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Сроки реализации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июня 2020 г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пилотной апробации внедрения обновленной системы квалификационных категорий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утвержденным порядком проведения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Сроки реализации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-1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сентября 2021 г. -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 июня 2022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г.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6. Подготовка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предложений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о модернизации системы аттестации педагогических работников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 учетом результатов пилотной апробации обновленной системы квалификационных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категорий.</a:t>
            </a:r>
          </a:p>
          <a:p>
            <a:pPr algn="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Сроки реализации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 марта 2022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г.</a:t>
            </a:r>
          </a:p>
          <a:p>
            <a:pPr algn="r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r"/>
            <a:endParaRPr lang="ru-RU" dirty="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56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2158" t="25410" r="35300" b="24608"/>
          <a:stretch/>
        </p:blipFill>
        <p:spPr>
          <a:xfrm>
            <a:off x="689548" y="568269"/>
            <a:ext cx="6685613" cy="55163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34925" y="719528"/>
            <a:ext cx="42422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января 2020 года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Президента Российской Федерации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Кравцов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Министром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Российской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560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245420/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224589"/>
            <a:ext cx="11839074" cy="63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196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075" y="252249"/>
            <a:ext cx="11556125" cy="57554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Действующая региональная модель аттестации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Аттестация педагогических  работников для установления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квалификационной категории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на основе результатов профессиональной деятельности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оценки:</a:t>
            </a:r>
          </a:p>
          <a:p>
            <a:pPr algn="just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карты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размещенной в личном кабинете на сайте </a:t>
            </a:r>
            <a:r>
              <a:rPr lang="ru-RU" sz="2400" u="sng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2400" u="sng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my</a:t>
            </a:r>
            <a:r>
              <a:rPr lang="ru-RU" sz="2400" u="sng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400" u="sng" dirty="0" err="1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briop</a:t>
            </a:r>
            <a:r>
              <a:rPr lang="ru-RU" sz="2400" u="sng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400" u="sng" dirty="0" err="1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</a:t>
            </a:r>
            <a:endParaRPr lang="ru-RU" sz="2400" dirty="0">
              <a:ln>
                <a:solidFill>
                  <a:srgbClr val="7030A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Аттестация педагогических работников для установления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на основе результатов профессиональной деятельности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оценки:</a:t>
            </a:r>
          </a:p>
          <a:p>
            <a:pPr algn="just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карты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размещенной в личном кабинете на сайте </a:t>
            </a:r>
            <a:r>
              <a:rPr lang="ru-RU" sz="2400" u="sng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2400" u="sng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my</a:t>
            </a:r>
            <a:r>
              <a:rPr lang="ru-RU" sz="2400" u="sng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400" u="sng" dirty="0" err="1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briop</a:t>
            </a:r>
            <a:r>
              <a:rPr lang="ru-RU" sz="2400" u="sng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400" u="sng" dirty="0" err="1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</a:t>
            </a:r>
            <a:endParaRPr lang="ru-RU" sz="2400" dirty="0">
              <a:ln>
                <a:solidFill>
                  <a:srgbClr val="7030A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публичной защиты системы педагогической деятельности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выбор аттестуемого одной из форм (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занятие, мастер-класс на КПК, защита Интернет-ресурса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defRPr/>
            </a:pPr>
            <a:r>
              <a:rPr lang="ru-RU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9521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6" y="115888"/>
            <a:ext cx="10956758" cy="64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28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oipkro.ru/content/news/2146/5b864924e69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2"/>
          <a:stretch/>
        </p:blipFill>
        <p:spPr bwMode="auto">
          <a:xfrm>
            <a:off x="449179" y="577516"/>
            <a:ext cx="6431582" cy="489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95412" y="272717"/>
            <a:ext cx="4251156" cy="542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проведенных в 2016-2017 гг. исследований показали, что на территории Российской Федерации отсутствует единая система присвоения квалификационных категорий. При этом в Российской Федерации значительная доля учителей (от 10 до 20%) не обладает уровнем предметной и методической подготовки, достаточной для выполнения своих профессиональных обязанностей. Наличие перечисленных проблем приводит к возникновению принципиальных сложностей с формированием педагогических коллективов и организацией учебной и методической работы на должном уровне.</a:t>
            </a:r>
          </a:p>
        </p:txBody>
      </p:sp>
    </p:spTree>
    <p:extLst>
      <p:ext uri="{BB962C8B-B14F-4D97-AF65-F5344CB8AC3E}">
        <p14:creationId xmlns:p14="http://schemas.microsoft.com/office/powerpoint/2010/main" val="3449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5" t="29793" r="38345" b="32323"/>
          <a:stretch>
            <a:fillRect/>
          </a:stretch>
        </p:blipFill>
        <p:spPr bwMode="auto">
          <a:xfrm>
            <a:off x="5943600" y="333376"/>
            <a:ext cx="5654842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Объект 2"/>
          <p:cNvSpPr>
            <a:spLocks noGrp="1"/>
          </p:cNvSpPr>
          <p:nvPr>
            <p:ph sz="half" idx="1"/>
          </p:nvPr>
        </p:nvSpPr>
        <p:spPr>
          <a:xfrm>
            <a:off x="433136" y="333376"/>
            <a:ext cx="5368573" cy="626427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alt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и науки РФ от 26 июля 2017 г. №703 «Об утверждении Плана мероприятий («дорожной карты») Министерства образования и науки Российской Федерации по формированию и введению национальной системы учительского роста» </a:t>
            </a:r>
            <a:r>
              <a:rPr lang="ru-RU" altLang="ru-RU" sz="3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(Опубликован 10.08.2017 г.)</a:t>
            </a:r>
          </a:p>
          <a:p>
            <a:pPr marL="0" indent="0">
              <a:lnSpc>
                <a:spcPct val="150000"/>
              </a:lnSpc>
            </a:pP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3084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68" t="23964" r="17065" b="10232"/>
          <a:stretch/>
        </p:blipFill>
        <p:spPr>
          <a:xfrm>
            <a:off x="0" y="0"/>
            <a:ext cx="12173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1346</Words>
  <Application>Microsoft Office PowerPoint</Application>
  <PresentationFormat>Широкоэкранный</PresentationFormat>
  <Paragraphs>121</Paragraphs>
  <Slides>49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Georgia</vt:lpstr>
      <vt:lpstr>inherit</vt:lpstr>
      <vt:lpstr>Segoe UI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Ludmila</dc:creator>
  <cp:lastModifiedBy>KROSS-5</cp:lastModifiedBy>
  <cp:revision>98</cp:revision>
  <dcterms:created xsi:type="dcterms:W3CDTF">2019-09-23T08:51:03Z</dcterms:created>
  <dcterms:modified xsi:type="dcterms:W3CDTF">2020-01-29T05:16:54Z</dcterms:modified>
</cp:coreProperties>
</file>