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notesMasterIdLst>
    <p:notesMasterId r:id="rId26"/>
  </p:notesMasterIdLst>
  <p:handoutMasterIdLst>
    <p:handoutMasterId r:id="rId27"/>
  </p:handoutMasterIdLst>
  <p:sldIdLst>
    <p:sldId id="256" r:id="rId2"/>
    <p:sldId id="310" r:id="rId3"/>
    <p:sldId id="357" r:id="rId4"/>
    <p:sldId id="356" r:id="rId5"/>
    <p:sldId id="265" r:id="rId6"/>
    <p:sldId id="270" r:id="rId7"/>
    <p:sldId id="362" r:id="rId8"/>
    <p:sldId id="363" r:id="rId9"/>
    <p:sldId id="305" r:id="rId10"/>
    <p:sldId id="342" r:id="rId11"/>
    <p:sldId id="293" r:id="rId12"/>
    <p:sldId id="294" r:id="rId13"/>
    <p:sldId id="295" r:id="rId14"/>
    <p:sldId id="303" r:id="rId15"/>
    <p:sldId id="319" r:id="rId16"/>
    <p:sldId id="320" r:id="rId17"/>
    <p:sldId id="311" r:id="rId18"/>
    <p:sldId id="380" r:id="rId19"/>
    <p:sldId id="312" r:id="rId20"/>
    <p:sldId id="314" r:id="rId21"/>
    <p:sldId id="309" r:id="rId22"/>
    <p:sldId id="317" r:id="rId23"/>
    <p:sldId id="383" r:id="rId24"/>
    <p:sldId id="348" r:id="rId25"/>
  </p:sldIdLst>
  <p:sldSz cx="9144000" cy="6858000" type="screen4x3"/>
  <p:notesSz cx="6648450" cy="98504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7513" autoAdjust="0"/>
  </p:normalViewPr>
  <p:slideViewPr>
    <p:cSldViewPr>
      <p:cViewPr varScale="1">
        <p:scale>
          <a:sx n="69" d="100"/>
          <a:sy n="69" d="100"/>
        </p:scale>
        <p:origin x="1416" y="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handoutMaster" Target="handoutMasters/handoutMaster1.xml"/><Relationship Id="rId30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#4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1C4F30E-C8A7-4671-90EF-E8604507A6A0}" type="doc">
      <dgm:prSet loTypeId="urn:microsoft.com/office/officeart/2005/8/layout/hierarchy6" loCatId="hierarchy" qsTypeId="urn:microsoft.com/office/officeart/2005/8/quickstyle/simple3" qsCatId="simple" csTypeId="urn:microsoft.com/office/officeart/2005/8/colors/accent1_2#4" csCatId="accent1" phldr="1"/>
      <dgm:spPr/>
      <dgm:t>
        <a:bodyPr/>
        <a:lstStyle/>
        <a:p>
          <a:endParaRPr lang="ru-RU"/>
        </a:p>
      </dgm:t>
    </dgm:pt>
    <dgm:pt modelId="{C00C08EF-15CC-4E2B-954A-B2694E30C3F5}">
      <dgm:prSet phldrT="[Текст]" custT="1">
        <dgm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sz="1800" b="0" dirty="0">
              <a:latin typeface="Tahoma" pitchFamily="34" charset="0"/>
              <a:ea typeface="Tahoma" pitchFamily="34" charset="0"/>
              <a:cs typeface="Tahoma" pitchFamily="34" charset="0"/>
            </a:rPr>
            <a:t>Обязательность применения требований профессиональных стандартов установлена для случаев, предусмотренных статьями 57 и 195.3 ТК РФ, и не зависит от формы собственности организации или статуса работодателя.</a:t>
          </a:r>
        </a:p>
      </dgm:t>
    </dgm:pt>
    <dgm:pt modelId="{6F53DB8A-6031-4A52-8126-8C3E8BC5A6E5}" type="parTrans" cxnId="{A4DD24BF-C6CF-462B-981B-8C29AB5E2DAE}">
      <dgm:prSet/>
      <dgm:spPr/>
      <dgm:t>
        <a:bodyPr/>
        <a:lstStyle/>
        <a:p>
          <a:endParaRPr lang="ru-RU"/>
        </a:p>
      </dgm:t>
    </dgm:pt>
    <dgm:pt modelId="{863CC3CD-41BA-417C-991D-29903BC4BFD5}" type="sibTrans" cxnId="{A4DD24BF-C6CF-462B-981B-8C29AB5E2DAE}">
      <dgm:prSet/>
      <dgm:spPr/>
      <dgm:t>
        <a:bodyPr/>
        <a:lstStyle/>
        <a:p>
          <a:endParaRPr lang="ru-RU"/>
        </a:p>
      </dgm:t>
    </dgm:pt>
    <dgm:pt modelId="{92FEAF5F-489D-4AAF-B8EE-EE95FD0FB4F7}">
      <dgm:prSet phldrT="[Текст]" custT="1"/>
      <dgm:spPr/>
      <dgm:t>
        <a:bodyPr/>
        <a:lstStyle/>
        <a:p>
          <a:pPr algn="ctr">
            <a:spcAft>
              <a:spcPct val="35000"/>
            </a:spcAft>
          </a:pPr>
          <a:r>
            <a:rPr lang="ru-RU" sz="1600" b="1" u="sng" dirty="0">
              <a:latin typeface="Tahoma" pitchFamily="34" charset="0"/>
              <a:ea typeface="Tahoma" pitchFamily="34" charset="0"/>
              <a:cs typeface="Tahoma" pitchFamily="34" charset="0"/>
            </a:rPr>
            <a:t>Обязательный характер</a:t>
          </a:r>
        </a:p>
        <a:p>
          <a:pPr algn="l">
            <a:spcAft>
              <a:spcPts val="0"/>
            </a:spcAft>
          </a:pPr>
          <a:r>
            <a:rPr lang="ru-RU" sz="1600" dirty="0">
              <a:latin typeface="Tahoma" pitchFamily="34" charset="0"/>
              <a:ea typeface="Tahoma" pitchFamily="34" charset="0"/>
              <a:cs typeface="Tahoma" pitchFamily="34" charset="0"/>
            </a:rPr>
            <a:t>- </a:t>
          </a:r>
          <a:r>
            <a:rPr lang="ru-RU" sz="1600" strike="noStrike" dirty="0">
              <a:latin typeface="Tahoma" pitchFamily="34" charset="0"/>
              <a:ea typeface="Tahoma" pitchFamily="34" charset="0"/>
              <a:cs typeface="Tahoma" pitchFamily="34" charset="0"/>
            </a:rPr>
            <a:t>ТК РФ Статья 195.3. «Порядок применения профессиональных стандартов» (введена Федеральным законом от 02.05.2015 N 122-ФЗ)</a:t>
          </a:r>
        </a:p>
        <a:p>
          <a:r>
            <a:rPr lang="ru-RU" sz="1600" strike="noStrike" dirty="0">
              <a:latin typeface="Tahoma" pitchFamily="34" charset="0"/>
              <a:ea typeface="Tahoma" pitchFamily="34" charset="0"/>
              <a:cs typeface="Tahoma" pitchFamily="34" charset="0"/>
            </a:rPr>
            <a:t>- ТК РФ Статья 57. «Содержание трудового договора»</a:t>
          </a:r>
        </a:p>
      </dgm:t>
    </dgm:pt>
    <dgm:pt modelId="{D348CE71-DAF5-4D3B-97C6-F0C18284D10D}" type="parTrans" cxnId="{D00A3BD1-4D13-4F6F-A442-84630731B35C}">
      <dgm:prSet/>
      <dgm:spPr/>
      <dgm:t>
        <a:bodyPr/>
        <a:lstStyle/>
        <a:p>
          <a:endParaRPr lang="ru-RU"/>
        </a:p>
      </dgm:t>
    </dgm:pt>
    <dgm:pt modelId="{197B735B-7AF2-4742-8C91-3F0DB0A3686B}" type="sibTrans" cxnId="{D00A3BD1-4D13-4F6F-A442-84630731B35C}">
      <dgm:prSet/>
      <dgm:spPr/>
      <dgm:t>
        <a:bodyPr/>
        <a:lstStyle/>
        <a:p>
          <a:endParaRPr lang="ru-RU"/>
        </a:p>
      </dgm:t>
    </dgm:pt>
    <dgm:pt modelId="{8CB7781D-A6F9-4C97-9D00-479A2BBE9CA3}">
      <dgm:prSet phldrT="[Текст]" custT="1"/>
      <dgm:spPr/>
      <dgm:t>
        <a:bodyPr/>
        <a:lstStyle/>
        <a:p>
          <a:pPr algn="l">
            <a:spcAft>
              <a:spcPct val="35000"/>
            </a:spcAft>
          </a:pPr>
          <a:r>
            <a:rPr lang="ru-RU" sz="1600" b="1" u="sng" dirty="0">
              <a:latin typeface="Tahoma" pitchFamily="34" charset="0"/>
              <a:ea typeface="Tahoma" pitchFamily="34" charset="0"/>
              <a:cs typeface="Tahoma" pitchFamily="34" charset="0"/>
            </a:rPr>
            <a:t>Рекомендательный характер</a:t>
          </a:r>
          <a:endParaRPr lang="ru-RU" sz="1600" b="1" dirty="0">
            <a:latin typeface="Tahoma" pitchFamily="34" charset="0"/>
            <a:ea typeface="Tahoma" pitchFamily="34" charset="0"/>
            <a:cs typeface="Tahoma" pitchFamily="34" charset="0"/>
          </a:endParaRPr>
        </a:p>
        <a:p>
          <a:pPr algn="l"/>
          <a:r>
            <a:rPr lang="ru-RU" sz="1600" b="0" dirty="0">
              <a:latin typeface="Tahoma" pitchFamily="34" charset="0"/>
              <a:ea typeface="Tahoma" pitchFamily="34" charset="0"/>
              <a:cs typeface="Tahoma" pitchFamily="34" charset="0"/>
            </a:rPr>
            <a:t>Характеристики квалификации, которые содержатся в профессиональных стандартах, применяются работодателями в </a:t>
          </a:r>
          <a:r>
            <a:rPr lang="ru-RU" sz="1600" b="0" u="sng" dirty="0">
              <a:latin typeface="Tahoma" pitchFamily="34" charset="0"/>
              <a:ea typeface="Tahoma" pitchFamily="34" charset="0"/>
              <a:cs typeface="Tahoma" pitchFamily="34" charset="0"/>
            </a:rPr>
            <a:t>качестве основы для определения требований </a:t>
          </a:r>
          <a:r>
            <a:rPr lang="ru-RU" sz="1600" b="0" dirty="0">
              <a:latin typeface="Tahoma" pitchFamily="34" charset="0"/>
              <a:ea typeface="Tahoma" pitchFamily="34" charset="0"/>
              <a:cs typeface="Tahoma" pitchFamily="34" charset="0"/>
            </a:rPr>
            <a:t>к квалификации работников с учетом особенностей выполняемых работниками трудовых функций, обусловленных применяемыми технологиями и принятой организацией производства и труда</a:t>
          </a:r>
        </a:p>
      </dgm:t>
    </dgm:pt>
    <dgm:pt modelId="{99D6FD69-7AA0-4492-8DCD-A73B7AD2DC74}" type="parTrans" cxnId="{A9BD8AD7-CD90-447A-ABDE-E1FCCE1C1CA5}">
      <dgm:prSet/>
      <dgm:spPr/>
      <dgm:t>
        <a:bodyPr/>
        <a:lstStyle/>
        <a:p>
          <a:endParaRPr lang="ru-RU"/>
        </a:p>
      </dgm:t>
    </dgm:pt>
    <dgm:pt modelId="{2FA424E5-B97D-44C8-AABA-55EAB525639C}" type="sibTrans" cxnId="{A9BD8AD7-CD90-447A-ABDE-E1FCCE1C1CA5}">
      <dgm:prSet/>
      <dgm:spPr/>
      <dgm:t>
        <a:bodyPr/>
        <a:lstStyle/>
        <a:p>
          <a:endParaRPr lang="ru-RU"/>
        </a:p>
      </dgm:t>
    </dgm:pt>
    <dgm:pt modelId="{DA11AE95-A6B5-4CFC-A2FC-590A4E095C20}" type="pres">
      <dgm:prSet presAssocID="{81C4F30E-C8A7-4671-90EF-E8604507A6A0}" presName="mainComposite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A1F05BFA-1C86-46A1-BF17-37AA04AF5C52}" type="pres">
      <dgm:prSet presAssocID="{81C4F30E-C8A7-4671-90EF-E8604507A6A0}" presName="hierFlow" presStyleCnt="0"/>
      <dgm:spPr/>
    </dgm:pt>
    <dgm:pt modelId="{67C74127-D0ED-4B1D-8E61-6D198CA7C6AE}" type="pres">
      <dgm:prSet presAssocID="{81C4F30E-C8A7-4671-90EF-E8604507A6A0}" presName="hierChild1" presStyleCnt="0">
        <dgm:presLayoutVars>
          <dgm:chPref val="1"/>
          <dgm:animOne val="branch"/>
          <dgm:animLvl val="lvl"/>
        </dgm:presLayoutVars>
      </dgm:prSet>
      <dgm:spPr/>
    </dgm:pt>
    <dgm:pt modelId="{095998B4-A59B-4980-A6D5-C44C490808E8}" type="pres">
      <dgm:prSet presAssocID="{C00C08EF-15CC-4E2B-954A-B2694E30C3F5}" presName="Name14" presStyleCnt="0"/>
      <dgm:spPr/>
    </dgm:pt>
    <dgm:pt modelId="{5677FA6B-DD67-45FC-AFF4-791EAA1AB937}" type="pres">
      <dgm:prSet presAssocID="{C00C08EF-15CC-4E2B-954A-B2694E30C3F5}" presName="level1Shape" presStyleLbl="node0" presStyleIdx="0" presStyleCnt="1" custScaleX="322132" custScaleY="108817" custLinFactNeighborX="-2409" custLinFactNeighborY="-45815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883E0F1D-6955-4E06-BE9C-41FF40CF6F93}" type="pres">
      <dgm:prSet presAssocID="{C00C08EF-15CC-4E2B-954A-B2694E30C3F5}" presName="hierChild2" presStyleCnt="0"/>
      <dgm:spPr/>
    </dgm:pt>
    <dgm:pt modelId="{62FDD080-49F4-4342-8E7F-44315F2EEA19}" type="pres">
      <dgm:prSet presAssocID="{D348CE71-DAF5-4D3B-97C6-F0C18284D10D}" presName="Name19" presStyleLbl="parChTrans1D2" presStyleIdx="0" presStyleCnt="2"/>
      <dgm:spPr/>
      <dgm:t>
        <a:bodyPr/>
        <a:lstStyle/>
        <a:p>
          <a:endParaRPr lang="ru-RU"/>
        </a:p>
      </dgm:t>
    </dgm:pt>
    <dgm:pt modelId="{0A957E61-D90E-4EC8-89AF-19F81C4C90CD}" type="pres">
      <dgm:prSet presAssocID="{92FEAF5F-489D-4AAF-B8EE-EE95FD0FB4F7}" presName="Name21" presStyleCnt="0"/>
      <dgm:spPr/>
    </dgm:pt>
    <dgm:pt modelId="{36EEC324-F680-404C-8A09-8585DE69110E}" type="pres">
      <dgm:prSet presAssocID="{92FEAF5F-489D-4AAF-B8EE-EE95FD0FB4F7}" presName="level2Shape" presStyleLbl="node2" presStyleIdx="0" presStyleCnt="2" custScaleX="184372" custScaleY="230484" custLinFactNeighborX="-14209" custLinFactNeighborY="-952"/>
      <dgm:spPr/>
      <dgm:t>
        <a:bodyPr/>
        <a:lstStyle/>
        <a:p>
          <a:endParaRPr lang="ru-RU"/>
        </a:p>
      </dgm:t>
    </dgm:pt>
    <dgm:pt modelId="{5A6E89CB-F633-4E5C-A5DF-30E607B06705}" type="pres">
      <dgm:prSet presAssocID="{92FEAF5F-489D-4AAF-B8EE-EE95FD0FB4F7}" presName="hierChild3" presStyleCnt="0"/>
      <dgm:spPr/>
    </dgm:pt>
    <dgm:pt modelId="{F36486D1-2DCE-43FF-A70A-AF29F38E1913}" type="pres">
      <dgm:prSet presAssocID="{99D6FD69-7AA0-4492-8DCD-A73B7AD2DC74}" presName="Name19" presStyleLbl="parChTrans1D2" presStyleIdx="1" presStyleCnt="2"/>
      <dgm:spPr/>
      <dgm:t>
        <a:bodyPr/>
        <a:lstStyle/>
        <a:p>
          <a:endParaRPr lang="ru-RU"/>
        </a:p>
      </dgm:t>
    </dgm:pt>
    <dgm:pt modelId="{8EB702B5-C586-467B-8423-B7A2CBDC1BF9}" type="pres">
      <dgm:prSet presAssocID="{8CB7781D-A6F9-4C97-9D00-479A2BBE9CA3}" presName="Name21" presStyleCnt="0"/>
      <dgm:spPr/>
    </dgm:pt>
    <dgm:pt modelId="{F5C4F00C-FDC6-40A9-AEA4-A067AEF3680D}" type="pres">
      <dgm:prSet presAssocID="{8CB7781D-A6F9-4C97-9D00-479A2BBE9CA3}" presName="level2Shape" presStyleLbl="node2" presStyleIdx="1" presStyleCnt="2" custScaleX="208626" custScaleY="230484" custLinFactNeighborX="804" custLinFactNeighborY="-1206"/>
      <dgm:spPr/>
      <dgm:t>
        <a:bodyPr/>
        <a:lstStyle/>
        <a:p>
          <a:endParaRPr lang="ru-RU"/>
        </a:p>
      </dgm:t>
    </dgm:pt>
    <dgm:pt modelId="{236879AE-8DAF-4B10-8161-55E18A673B03}" type="pres">
      <dgm:prSet presAssocID="{8CB7781D-A6F9-4C97-9D00-479A2BBE9CA3}" presName="hierChild3" presStyleCnt="0"/>
      <dgm:spPr/>
    </dgm:pt>
    <dgm:pt modelId="{A492D697-6B82-4A2B-A591-D91FA76EF841}" type="pres">
      <dgm:prSet presAssocID="{81C4F30E-C8A7-4671-90EF-E8604507A6A0}" presName="bgShapesFlow" presStyleCnt="0"/>
      <dgm:spPr/>
    </dgm:pt>
  </dgm:ptLst>
  <dgm:cxnLst>
    <dgm:cxn modelId="{EF948551-5D8E-473C-8E3B-CC9FBE1798A2}" type="presOf" srcId="{81C4F30E-C8A7-4671-90EF-E8604507A6A0}" destId="{DA11AE95-A6B5-4CFC-A2FC-590A4E095C20}" srcOrd="0" destOrd="0" presId="urn:microsoft.com/office/officeart/2005/8/layout/hierarchy6"/>
    <dgm:cxn modelId="{B6CC2FE2-1DC3-40A5-BAE5-7BDD30F5219E}" type="presOf" srcId="{D348CE71-DAF5-4D3B-97C6-F0C18284D10D}" destId="{62FDD080-49F4-4342-8E7F-44315F2EEA19}" srcOrd="0" destOrd="0" presId="urn:microsoft.com/office/officeart/2005/8/layout/hierarchy6"/>
    <dgm:cxn modelId="{7FE8A178-7247-4768-914F-C33EEB5A81D4}" type="presOf" srcId="{C00C08EF-15CC-4E2B-954A-B2694E30C3F5}" destId="{5677FA6B-DD67-45FC-AFF4-791EAA1AB937}" srcOrd="0" destOrd="0" presId="urn:microsoft.com/office/officeart/2005/8/layout/hierarchy6"/>
    <dgm:cxn modelId="{D00A3BD1-4D13-4F6F-A442-84630731B35C}" srcId="{C00C08EF-15CC-4E2B-954A-B2694E30C3F5}" destId="{92FEAF5F-489D-4AAF-B8EE-EE95FD0FB4F7}" srcOrd="0" destOrd="0" parTransId="{D348CE71-DAF5-4D3B-97C6-F0C18284D10D}" sibTransId="{197B735B-7AF2-4742-8C91-3F0DB0A3686B}"/>
    <dgm:cxn modelId="{65F1B082-F381-419C-B833-D91CF327AF7C}" type="presOf" srcId="{99D6FD69-7AA0-4492-8DCD-A73B7AD2DC74}" destId="{F36486D1-2DCE-43FF-A70A-AF29F38E1913}" srcOrd="0" destOrd="0" presId="urn:microsoft.com/office/officeart/2005/8/layout/hierarchy6"/>
    <dgm:cxn modelId="{A9BD8AD7-CD90-447A-ABDE-E1FCCE1C1CA5}" srcId="{C00C08EF-15CC-4E2B-954A-B2694E30C3F5}" destId="{8CB7781D-A6F9-4C97-9D00-479A2BBE9CA3}" srcOrd="1" destOrd="0" parTransId="{99D6FD69-7AA0-4492-8DCD-A73B7AD2DC74}" sibTransId="{2FA424E5-B97D-44C8-AABA-55EAB525639C}"/>
    <dgm:cxn modelId="{15095577-BEA6-4250-A1C9-A5B3A7A2B77A}" type="presOf" srcId="{8CB7781D-A6F9-4C97-9D00-479A2BBE9CA3}" destId="{F5C4F00C-FDC6-40A9-AEA4-A067AEF3680D}" srcOrd="0" destOrd="0" presId="urn:microsoft.com/office/officeart/2005/8/layout/hierarchy6"/>
    <dgm:cxn modelId="{CFFE4AB0-0912-40C3-8F14-AA0E42A00046}" type="presOf" srcId="{92FEAF5F-489D-4AAF-B8EE-EE95FD0FB4F7}" destId="{36EEC324-F680-404C-8A09-8585DE69110E}" srcOrd="0" destOrd="0" presId="urn:microsoft.com/office/officeart/2005/8/layout/hierarchy6"/>
    <dgm:cxn modelId="{A4DD24BF-C6CF-462B-981B-8C29AB5E2DAE}" srcId="{81C4F30E-C8A7-4671-90EF-E8604507A6A0}" destId="{C00C08EF-15CC-4E2B-954A-B2694E30C3F5}" srcOrd="0" destOrd="0" parTransId="{6F53DB8A-6031-4A52-8126-8C3E8BC5A6E5}" sibTransId="{863CC3CD-41BA-417C-991D-29903BC4BFD5}"/>
    <dgm:cxn modelId="{03FB396A-407E-46A8-B543-C61B4EB69C58}" type="presParOf" srcId="{DA11AE95-A6B5-4CFC-A2FC-590A4E095C20}" destId="{A1F05BFA-1C86-46A1-BF17-37AA04AF5C52}" srcOrd="0" destOrd="0" presId="urn:microsoft.com/office/officeart/2005/8/layout/hierarchy6"/>
    <dgm:cxn modelId="{4239C060-A16F-4ACD-9F57-4922F8F48E50}" type="presParOf" srcId="{A1F05BFA-1C86-46A1-BF17-37AA04AF5C52}" destId="{67C74127-D0ED-4B1D-8E61-6D198CA7C6AE}" srcOrd="0" destOrd="0" presId="urn:microsoft.com/office/officeart/2005/8/layout/hierarchy6"/>
    <dgm:cxn modelId="{17D05D92-3737-4B64-A480-56F69D23812A}" type="presParOf" srcId="{67C74127-D0ED-4B1D-8E61-6D198CA7C6AE}" destId="{095998B4-A59B-4980-A6D5-C44C490808E8}" srcOrd="0" destOrd="0" presId="urn:microsoft.com/office/officeart/2005/8/layout/hierarchy6"/>
    <dgm:cxn modelId="{6AB275DC-A4FD-4EEC-A3B5-241F96F5D647}" type="presParOf" srcId="{095998B4-A59B-4980-A6D5-C44C490808E8}" destId="{5677FA6B-DD67-45FC-AFF4-791EAA1AB937}" srcOrd="0" destOrd="0" presId="urn:microsoft.com/office/officeart/2005/8/layout/hierarchy6"/>
    <dgm:cxn modelId="{352C1440-6AAD-47B9-B584-EB89AA7FB8A4}" type="presParOf" srcId="{095998B4-A59B-4980-A6D5-C44C490808E8}" destId="{883E0F1D-6955-4E06-BE9C-41FF40CF6F93}" srcOrd="1" destOrd="0" presId="urn:microsoft.com/office/officeart/2005/8/layout/hierarchy6"/>
    <dgm:cxn modelId="{D794B504-5C87-4AFC-A045-6B01B1235DF4}" type="presParOf" srcId="{883E0F1D-6955-4E06-BE9C-41FF40CF6F93}" destId="{62FDD080-49F4-4342-8E7F-44315F2EEA19}" srcOrd="0" destOrd="0" presId="urn:microsoft.com/office/officeart/2005/8/layout/hierarchy6"/>
    <dgm:cxn modelId="{07F5684F-5B5F-45AF-A5C8-584EFFADA929}" type="presParOf" srcId="{883E0F1D-6955-4E06-BE9C-41FF40CF6F93}" destId="{0A957E61-D90E-4EC8-89AF-19F81C4C90CD}" srcOrd="1" destOrd="0" presId="urn:microsoft.com/office/officeart/2005/8/layout/hierarchy6"/>
    <dgm:cxn modelId="{69CA7452-DDAF-4071-AD02-AD739C7B875F}" type="presParOf" srcId="{0A957E61-D90E-4EC8-89AF-19F81C4C90CD}" destId="{36EEC324-F680-404C-8A09-8585DE69110E}" srcOrd="0" destOrd="0" presId="urn:microsoft.com/office/officeart/2005/8/layout/hierarchy6"/>
    <dgm:cxn modelId="{6168DD9D-B52F-46C9-B342-BA22191FE69D}" type="presParOf" srcId="{0A957E61-D90E-4EC8-89AF-19F81C4C90CD}" destId="{5A6E89CB-F633-4E5C-A5DF-30E607B06705}" srcOrd="1" destOrd="0" presId="urn:microsoft.com/office/officeart/2005/8/layout/hierarchy6"/>
    <dgm:cxn modelId="{DB9DBC76-CAD0-4E09-BE93-46BB82D42FFB}" type="presParOf" srcId="{883E0F1D-6955-4E06-BE9C-41FF40CF6F93}" destId="{F36486D1-2DCE-43FF-A70A-AF29F38E1913}" srcOrd="2" destOrd="0" presId="urn:microsoft.com/office/officeart/2005/8/layout/hierarchy6"/>
    <dgm:cxn modelId="{B1B1F5A2-27BE-4A0C-BDEA-2BF48D9135B1}" type="presParOf" srcId="{883E0F1D-6955-4E06-BE9C-41FF40CF6F93}" destId="{8EB702B5-C586-467B-8423-B7A2CBDC1BF9}" srcOrd="3" destOrd="0" presId="urn:microsoft.com/office/officeart/2005/8/layout/hierarchy6"/>
    <dgm:cxn modelId="{F173A012-AB34-4744-8FC0-3F6606254E36}" type="presParOf" srcId="{8EB702B5-C586-467B-8423-B7A2CBDC1BF9}" destId="{F5C4F00C-FDC6-40A9-AEA4-A067AEF3680D}" srcOrd="0" destOrd="0" presId="urn:microsoft.com/office/officeart/2005/8/layout/hierarchy6"/>
    <dgm:cxn modelId="{D83A8401-0EDE-4CD7-A36A-AE0C45CF0FD2}" type="presParOf" srcId="{8EB702B5-C586-467B-8423-B7A2CBDC1BF9}" destId="{236879AE-8DAF-4B10-8161-55E18A673B03}" srcOrd="1" destOrd="0" presId="urn:microsoft.com/office/officeart/2005/8/layout/hierarchy6"/>
    <dgm:cxn modelId="{EE8967DB-3549-4D58-A2D2-E677AFDD7C2E}" type="presParOf" srcId="{DA11AE95-A6B5-4CFC-A2FC-590A4E095C20}" destId="{A492D697-6B82-4A2B-A591-D91FA76EF841}" srcOrd="1" destOrd="0" presId="urn:microsoft.com/office/officeart/2005/8/layout/hierarchy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677FA6B-DD67-45FC-AFF4-791EAA1AB937}">
      <dsp:nvSpPr>
        <dsp:cNvPr id="0" name=""/>
        <dsp:cNvSpPr/>
      </dsp:nvSpPr>
      <dsp:spPr>
        <a:xfrm>
          <a:off x="1253656" y="0"/>
          <a:ext cx="6327048" cy="1424861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3">
                <a:tint val="1000"/>
                <a:satMod val="100000"/>
              </a:schemeClr>
            </a:gs>
            <a:gs pos="68000">
              <a:schemeClr val="accent3">
                <a:tint val="77000"/>
                <a:satMod val="100000"/>
              </a:schemeClr>
            </a:gs>
            <a:gs pos="81000">
              <a:schemeClr val="accent3">
                <a:tint val="79000"/>
                <a:satMod val="100000"/>
              </a:schemeClr>
            </a:gs>
            <a:gs pos="86000">
              <a:schemeClr val="accent3">
                <a:tint val="73000"/>
                <a:satMod val="100000"/>
              </a:schemeClr>
            </a:gs>
            <a:gs pos="100000">
              <a:schemeClr val="accent3">
                <a:tint val="35000"/>
                <a:satMod val="100000"/>
              </a:schemeClr>
            </a:gs>
          </a:gsLst>
          <a:lin ang="5400000" scaled="0"/>
        </a:gradFill>
        <a:ln w="9525" cap="flat" cmpd="sng" algn="ctr">
          <a:solidFill>
            <a:schemeClr val="accent3">
              <a:shade val="95000"/>
              <a:satMod val="105000"/>
            </a:schemeClr>
          </a:solidFill>
          <a:prstDash val="solid"/>
        </a:ln>
        <a:effectLst/>
        <a:scene3d>
          <a:camera prst="orthographicFront"/>
          <a:lightRig rig="flat" dir="t"/>
        </a:scene3d>
        <a:sp3d/>
      </dsp:spPr>
      <dsp:style>
        <a:lnRef idx="1">
          <a:schemeClr val="accent3"/>
        </a:lnRef>
        <a:fillRef idx="2">
          <a:schemeClr val="accent3"/>
        </a:fillRef>
        <a:effectRef idx="1">
          <a:schemeClr val="accent3"/>
        </a:effectRef>
        <a:fontRef idx="minor">
          <a:schemeClr val="dk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0" kern="1200" dirty="0">
              <a:latin typeface="Tahoma" pitchFamily="34" charset="0"/>
              <a:ea typeface="Tahoma" pitchFamily="34" charset="0"/>
              <a:cs typeface="Tahoma" pitchFamily="34" charset="0"/>
            </a:rPr>
            <a:t>Обязательность применения требований профессиональных стандартов установлена для случаев, предусмотренных статьями 57 и 195.3 ТК РФ, и не зависит от формы собственности организации или статуса работодателя.</a:t>
          </a:r>
        </a:p>
      </dsp:txBody>
      <dsp:txXfrm>
        <a:off x="1295389" y="41733"/>
        <a:ext cx="6243582" cy="1341395"/>
      </dsp:txXfrm>
    </dsp:sp>
    <dsp:sp modelId="{62FDD080-49F4-4342-8E7F-44315F2EEA19}">
      <dsp:nvSpPr>
        <dsp:cNvPr id="0" name=""/>
        <dsp:cNvSpPr/>
      </dsp:nvSpPr>
      <dsp:spPr>
        <a:xfrm>
          <a:off x="1841968" y="1424861"/>
          <a:ext cx="2575212" cy="512270"/>
        </a:xfrm>
        <a:custGeom>
          <a:avLst/>
          <a:gdLst/>
          <a:ahLst/>
          <a:cxnLst/>
          <a:rect l="0" t="0" r="0" b="0"/>
          <a:pathLst>
            <a:path>
              <a:moveTo>
                <a:pt x="2575212" y="0"/>
              </a:moveTo>
              <a:lnTo>
                <a:pt x="2575212" y="256135"/>
              </a:lnTo>
              <a:lnTo>
                <a:pt x="0" y="256135"/>
              </a:lnTo>
              <a:lnTo>
                <a:pt x="0" y="512270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6EEC324-F680-404C-8A09-8585DE69110E}">
      <dsp:nvSpPr>
        <dsp:cNvPr id="0" name=""/>
        <dsp:cNvSpPr/>
      </dsp:nvSpPr>
      <dsp:spPr>
        <a:xfrm>
          <a:off x="31327" y="1937132"/>
          <a:ext cx="3621281" cy="3017983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1000"/>
                <a:satMod val="100000"/>
              </a:schemeClr>
            </a:gs>
            <a:gs pos="68000">
              <a:schemeClr val="accent1">
                <a:hueOff val="0"/>
                <a:satOff val="0"/>
                <a:lumOff val="0"/>
                <a:alphaOff val="0"/>
                <a:tint val="77000"/>
                <a:satMod val="100000"/>
              </a:schemeClr>
            </a:gs>
            <a:gs pos="81000">
              <a:schemeClr val="accent1">
                <a:hueOff val="0"/>
                <a:satOff val="0"/>
                <a:lumOff val="0"/>
                <a:alphaOff val="0"/>
                <a:tint val="79000"/>
                <a:satMod val="100000"/>
              </a:schemeClr>
            </a:gs>
            <a:gs pos="86000">
              <a:schemeClr val="accent1">
                <a:hueOff val="0"/>
                <a:satOff val="0"/>
                <a:lumOff val="0"/>
                <a:alphaOff val="0"/>
                <a:tint val="73000"/>
                <a:satMod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35000"/>
                <a:satMod val="100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u="sng" kern="1200" dirty="0">
              <a:latin typeface="Tahoma" pitchFamily="34" charset="0"/>
              <a:ea typeface="Tahoma" pitchFamily="34" charset="0"/>
              <a:cs typeface="Tahoma" pitchFamily="34" charset="0"/>
            </a:rPr>
            <a:t>Обязательный характер</a:t>
          </a:r>
        </a:p>
        <a:p>
          <a:pPr lvl="0" algn="l" defTabSz="71120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ru-RU" sz="1600" kern="1200" dirty="0">
              <a:latin typeface="Tahoma" pitchFamily="34" charset="0"/>
              <a:ea typeface="Tahoma" pitchFamily="34" charset="0"/>
              <a:cs typeface="Tahoma" pitchFamily="34" charset="0"/>
            </a:rPr>
            <a:t>- </a:t>
          </a:r>
          <a:r>
            <a:rPr lang="ru-RU" sz="1600" strike="noStrike" kern="1200" dirty="0">
              <a:latin typeface="Tahoma" pitchFamily="34" charset="0"/>
              <a:ea typeface="Tahoma" pitchFamily="34" charset="0"/>
              <a:cs typeface="Tahoma" pitchFamily="34" charset="0"/>
            </a:rPr>
            <a:t>ТК РФ Статья 195.3. «Порядок применения профессиональных стандартов» (введена Федеральным законом от 02.05.2015 N 122-ФЗ)</a:t>
          </a:r>
        </a:p>
        <a:p>
          <a:pPr lvl="0" defTabSz="711200">
            <a:lnSpc>
              <a:spcPct val="90000"/>
            </a:lnSpc>
            <a:spcBef>
              <a:spcPct val="0"/>
            </a:spcBef>
          </a:pPr>
          <a:r>
            <a:rPr lang="ru-RU" sz="1600" strike="noStrike" kern="1200" dirty="0">
              <a:latin typeface="Tahoma" pitchFamily="34" charset="0"/>
              <a:ea typeface="Tahoma" pitchFamily="34" charset="0"/>
              <a:cs typeface="Tahoma" pitchFamily="34" charset="0"/>
            </a:rPr>
            <a:t>- ТК РФ Статья 57. «Содержание трудового договора»</a:t>
          </a:r>
        </a:p>
      </dsp:txBody>
      <dsp:txXfrm>
        <a:off x="119721" y="2025526"/>
        <a:ext cx="3444493" cy="2841195"/>
      </dsp:txXfrm>
    </dsp:sp>
    <dsp:sp modelId="{F36486D1-2DCE-43FF-A70A-AF29F38E1913}">
      <dsp:nvSpPr>
        <dsp:cNvPr id="0" name=""/>
        <dsp:cNvSpPr/>
      </dsp:nvSpPr>
      <dsp:spPr>
        <a:xfrm>
          <a:off x="4417180" y="1424861"/>
          <a:ext cx="2168365" cy="50894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54472"/>
              </a:lnTo>
              <a:lnTo>
                <a:pt x="2168365" y="254472"/>
              </a:lnTo>
              <a:lnTo>
                <a:pt x="2168365" y="508944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5C4F00C-FDC6-40A9-AEA4-A067AEF3680D}">
      <dsp:nvSpPr>
        <dsp:cNvPr id="0" name=""/>
        <dsp:cNvSpPr/>
      </dsp:nvSpPr>
      <dsp:spPr>
        <a:xfrm>
          <a:off x="4536716" y="1933806"/>
          <a:ext cx="4097657" cy="3017983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1000"/>
                <a:satMod val="100000"/>
              </a:schemeClr>
            </a:gs>
            <a:gs pos="68000">
              <a:schemeClr val="accent1">
                <a:hueOff val="0"/>
                <a:satOff val="0"/>
                <a:lumOff val="0"/>
                <a:alphaOff val="0"/>
                <a:tint val="77000"/>
                <a:satMod val="100000"/>
              </a:schemeClr>
            </a:gs>
            <a:gs pos="81000">
              <a:schemeClr val="accent1">
                <a:hueOff val="0"/>
                <a:satOff val="0"/>
                <a:lumOff val="0"/>
                <a:alphaOff val="0"/>
                <a:tint val="79000"/>
                <a:satMod val="100000"/>
              </a:schemeClr>
            </a:gs>
            <a:gs pos="86000">
              <a:schemeClr val="accent1">
                <a:hueOff val="0"/>
                <a:satOff val="0"/>
                <a:lumOff val="0"/>
                <a:alphaOff val="0"/>
                <a:tint val="73000"/>
                <a:satMod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35000"/>
                <a:satMod val="100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u="sng" kern="1200" dirty="0">
              <a:latin typeface="Tahoma" pitchFamily="34" charset="0"/>
              <a:ea typeface="Tahoma" pitchFamily="34" charset="0"/>
              <a:cs typeface="Tahoma" pitchFamily="34" charset="0"/>
            </a:rPr>
            <a:t>Рекомендательный характер</a:t>
          </a:r>
          <a:endParaRPr lang="ru-RU" sz="1600" b="1" kern="1200" dirty="0">
            <a:latin typeface="Tahoma" pitchFamily="34" charset="0"/>
            <a:ea typeface="Tahoma" pitchFamily="34" charset="0"/>
            <a:cs typeface="Tahoma" pitchFamily="34" charset="0"/>
          </a:endParaRPr>
        </a:p>
        <a:p>
          <a:pPr lvl="0" algn="l" defTabSz="711200">
            <a:lnSpc>
              <a:spcPct val="90000"/>
            </a:lnSpc>
            <a:spcBef>
              <a:spcPct val="0"/>
            </a:spcBef>
          </a:pPr>
          <a:r>
            <a:rPr lang="ru-RU" sz="1600" b="0" kern="1200" dirty="0">
              <a:latin typeface="Tahoma" pitchFamily="34" charset="0"/>
              <a:ea typeface="Tahoma" pitchFamily="34" charset="0"/>
              <a:cs typeface="Tahoma" pitchFamily="34" charset="0"/>
            </a:rPr>
            <a:t>Характеристики квалификации, которые содержатся в профессиональных стандартах, применяются работодателями в </a:t>
          </a:r>
          <a:r>
            <a:rPr lang="ru-RU" sz="1600" b="0" u="sng" kern="1200" dirty="0">
              <a:latin typeface="Tahoma" pitchFamily="34" charset="0"/>
              <a:ea typeface="Tahoma" pitchFamily="34" charset="0"/>
              <a:cs typeface="Tahoma" pitchFamily="34" charset="0"/>
            </a:rPr>
            <a:t>качестве основы для определения требований </a:t>
          </a:r>
          <a:r>
            <a:rPr lang="ru-RU" sz="1600" b="0" kern="1200" dirty="0">
              <a:latin typeface="Tahoma" pitchFamily="34" charset="0"/>
              <a:ea typeface="Tahoma" pitchFamily="34" charset="0"/>
              <a:cs typeface="Tahoma" pitchFamily="34" charset="0"/>
            </a:rPr>
            <a:t>к квалификации работников с учетом особенностей выполняемых работниками трудовых функций, обусловленных применяемыми технологиями и принятой организацией производства и труда</a:t>
          </a:r>
        </a:p>
      </dsp:txBody>
      <dsp:txXfrm>
        <a:off x="4625110" y="2022200"/>
        <a:ext cx="3920869" cy="284119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6">
  <dgm:title val=""/>
  <dgm:desc val=""/>
  <dgm:catLst>
    <dgm:cat type="hierarchy" pri="3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4">
          <dgm:prSet phldr="1"/>
        </dgm:pt>
        <dgm:pt modelId="5">
          <dgm:prSet phldr="1"/>
        </dgm:pt>
        <dgm:pt modelId="6">
          <dgm:prSet phldr="1"/>
        </dgm:pt>
      </dgm:ptLst>
      <dgm:cxnLst>
        <dgm:cxn modelId="7" srcId="0" destId="1" srcOrd="0" destOrd="0"/>
        <dgm:cxn modelId="8" srcId="1" destId="2" srcOrd="0" destOrd="0"/>
        <dgm:cxn modelId="9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10" srcId="0" destId="4" srcOrd="1" destOrd="0"/>
        <dgm:cxn modelId="11" srcId="0" destId="5" srcOrd="2" destOrd="0"/>
        <dgm:cxn modelId="12" srcId="0" destId="6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3"/>
      </dgm:ptLst>
      <dgm:cxnLst>
        <dgm:cxn modelId="4" srcId="0" destId="1" srcOrd="0" destOrd="0"/>
        <dgm:cxn modelId="13" srcId="1" destId="11" srcOrd="0" destOrd="0"/>
        <dgm:cxn modelId="14" srcId="1" destId="12" srcOrd="1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  <dgm:pt modelId="4"/>
        <dgm:pt modelId="5"/>
        <dgm:pt modelId="6"/>
        <dgm:pt modelId="7"/>
      </dgm:ptLst>
      <dgm:cxnLst>
        <dgm:cxn modelId="8" srcId="0" destId="1" srcOrd="0" destOrd="0"/>
        <dgm:cxn modelId="9" srcId="1" destId="2" srcOrd="0" destOrd="0"/>
        <dgm:cxn modelId="10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  <dgm:cxn modelId="11" srcId="0" destId="4" srcOrd="1" destOrd="0"/>
        <dgm:cxn modelId="12" srcId="0" destId="5" srcOrd="2" destOrd="0"/>
        <dgm:cxn modelId="13" srcId="0" destId="6" srcOrd="3" destOrd="0"/>
        <dgm:cxn modelId="14" srcId="0" destId="7" srcOrd="4" destOrd="0"/>
      </dgm:cxnLst>
      <dgm:bg/>
      <dgm:whole/>
    </dgm:dataModel>
  </dgm:clrData>
  <dgm:layoutNode name="mainComposite">
    <dgm:varLst>
      <dgm:chPref val="1"/>
      <dgm:dir/>
      <dgm:animOne val="branch"/>
      <dgm:animLvl val="lvl"/>
      <dgm:resizeHandles val="exact"/>
    </dgm:varLst>
    <dgm:alg type="composite">
      <dgm:param type="vertAlign" val="mid"/>
      <dgm:param type="horzAlign" val="ctr"/>
    </dgm:alg>
    <dgm:shape xmlns:r="http://schemas.openxmlformats.org/officeDocument/2006/relationships" r:blip="">
      <dgm:adjLst/>
    </dgm:shape>
    <dgm:presOf/>
    <dgm:choose name="Name0">
      <dgm:if name="Name1" axis="ch" ptType="node" func="cnt" op="gte" val="2">
        <dgm:choose name="Name2">
          <dgm:if name="Name3" func="var" arg="dir" op="equ" val="norm">
            <dgm:constrLst>
              <dgm:constr type="l" for="ch" forName="hierFlow" refType="w" fact="0.3"/>
              <dgm:constr type="t" for="ch" forName="hierFlow"/>
              <dgm:constr type="r" for="ch" forName="hierFlow" refType="w" fact="0.98"/>
              <dgm:constr type="b" for="ch" forName="hierFlow" refType="h" fact="0.98"/>
              <dgm:constr type="l" for="ch" forName="bgShapesFlow"/>
              <dgm:constr type="t" for="ch" forName="bgShapesFlow"/>
              <dgm:constr type="r" for="ch" forName="bgShapesFlow" refType="w"/>
              <dgm:constr type="b" for="ch" forName="bgShapesFlow" refType="h"/>
              <dgm:constr type="w" for="des" forName="level1Shape" refType="w"/>
              <dgm:constr type="h" for="des" forName="level1Shape" refType="w" refFor="des" refForName="level1Shape" fact="0.66667"/>
              <dgm:constr type="w" for="des" forName="level2Shape" refType="w" refFor="des" refForName="level1Shape" op="equ"/>
              <dgm:constr type="h" for="des" forName="level2Shape" refType="h" refFor="des" refForName="level1Shape" op="equ"/>
              <dgm:constr type="sp" for="des" refType="h" refFor="des" refForName="level1Shape" op="equ" fact="0.4"/>
              <dgm:constr type="sibSp" for="des" forName="hierChild1" refType="w" refFor="des" refForName="level1Shape" op="equ" fact="0.3"/>
              <dgm:constr type="sibSp" for="des" forName="hierChild2" refType="sibSp" refFor="des" refForName="hierChild1" op="equ"/>
              <dgm:constr type="sibSp" for="des" forName="hierChild3" refType="sibSp" refFor="des" refForName="hierChild1" op="equ"/>
              <dgm:constr type="userA" for="des" refType="h" refFor="des" refForName="level1Shape" op="equ"/>
              <dgm:constr type="userB" for="des" refType="sp" refFor="des" op="equ"/>
              <dgm:constr type="h" for="des" forName="firstBuf" refType="h" refFor="des" refForName="level1Shape" fact="0.1"/>
            </dgm:constrLst>
          </dgm:if>
          <dgm:else name="Name4">
            <dgm:constrLst>
              <dgm:constr type="l" for="ch" forName="hierFlow" refType="w" fact="0.02"/>
              <dgm:constr type="t" for="ch" forName="hierFlow"/>
              <dgm:constr type="r" for="ch" forName="hierFlow" refType="w" fact="0.7"/>
              <dgm:constr type="b" for="ch" forName="hierFlow" refType="h" fact="0.98"/>
              <dgm:constr type="l" for="ch" forName="bgShapesFlow"/>
              <dgm:constr type="t" for="ch" forName="bgShapesFlow"/>
              <dgm:constr type="r" for="ch" forName="bgShapesFlow" refType="w"/>
              <dgm:constr type="b" for="ch" forName="bgShapesFlow" refType="h"/>
              <dgm:constr type="w" for="des" forName="level1Shape" refType="w"/>
              <dgm:constr type="h" for="des" forName="level1Shape" refType="w" refFor="des" refForName="level1Shape" fact="0.66667"/>
              <dgm:constr type="w" for="des" forName="level2Shape" refType="w" refFor="des" refForName="level1Shape" op="equ"/>
              <dgm:constr type="h" for="des" forName="level2Shape" refType="h" refFor="des" refForName="level1Shape" op="equ"/>
              <dgm:constr type="sp" for="des" refType="h" refFor="des" refForName="level1Shape" op="equ" fact="0.4"/>
              <dgm:constr type="sibSp" for="des" forName="hierChild1" refType="w" refFor="des" refForName="level1Shape" op="equ" fact="0.3"/>
              <dgm:constr type="sibSp" for="des" forName="hierChild2" refType="sibSp" refFor="des" refForName="hierChild1" op="equ"/>
              <dgm:constr type="sibSp" for="des" forName="hierChild3" refType="sibSp" refFor="des" refForName="hierChild1" op="equ"/>
              <dgm:constr type="userA" for="des" refType="h" refFor="des" refForName="level1Shape" op="equ"/>
              <dgm:constr type="userB" for="des" refType="sp" refFor="des" op="equ"/>
              <dgm:constr type="h" for="des" forName="firstBuf" refType="h" refFor="des" refForName="level1Shape" fact="0.1"/>
            </dgm:constrLst>
          </dgm:else>
        </dgm:choose>
      </dgm:if>
      <dgm:else name="Name5">
        <dgm:constrLst>
          <dgm:constr type="l" for="ch" forName="hierFlow"/>
          <dgm:constr type="t" for="ch" forName="hierFlow"/>
          <dgm:constr type="r" for="ch" forName="hierFlow" refType="w"/>
          <dgm:constr type="b" for="ch" forName="hierFlow" refType="h"/>
          <dgm:constr type="l" for="ch" forName="bgShapesFlow"/>
          <dgm:constr type="t" for="ch" forName="bgShapesFlow"/>
          <dgm:constr type="r" for="ch" forName="bgShapesFlow" refType="w"/>
          <dgm:constr type="b" for="ch" forName="bgShapesFlow" refType="h"/>
          <dgm:constr type="w" for="des" forName="level1Shape" refType="w"/>
          <dgm:constr type="h" for="des" forName="level1Shape" refType="w" refFor="des" refForName="level1Shape" fact="0.66667"/>
          <dgm:constr type="w" for="des" forName="level2Shape" refType="w" refFor="des" refForName="level1Shape" op="equ"/>
          <dgm:constr type="h" for="des" forName="level2Shape" refType="h" refFor="des" refForName="level1Shape" op="equ"/>
          <dgm:constr type="sp" for="des" refType="h" refFor="des" refForName="level1Shape" op="equ" fact="0.4"/>
          <dgm:constr type="sibSp" for="des" forName="hierChild1" refType="w" refFor="des" refForName="level1Shape" op="equ" fact="0.3"/>
          <dgm:constr type="sibSp" for="des" forName="hierChild2" refType="sibSp" refFor="des" refForName="hierChild1" op="equ"/>
          <dgm:constr type="sibSp" for="des" forName="hierChild3" refType="sibSp" refFor="des" refForName="hierChild1" op="equ"/>
          <dgm:constr type="userA" for="des" refType="h" refFor="des" refForName="level1Shape" op="equ"/>
          <dgm:constr type="userB" for="des" refType="sp" refFor="des" op="equ"/>
          <dgm:constr type="h" for="des" forName="firstBuf" refType="h" refFor="des" refForName="level1Shape" fact="0.1"/>
        </dgm:constrLst>
      </dgm:else>
    </dgm:choose>
    <dgm:ruleLst/>
    <dgm:layoutNode name="hierFlow">
      <dgm:alg type="lin">
        <dgm:param type="linDir" val="fromT"/>
        <dgm:param type="nodeVertAlign" val="t"/>
        <dgm:param type="vertAlign" val="t"/>
        <dgm:param type="nodeHorzAlign" val="ctr"/>
        <dgm:param type="fallback" val="2D"/>
      </dgm:alg>
      <dgm:shape xmlns:r="http://schemas.openxmlformats.org/officeDocument/2006/relationships" r:blip="">
        <dgm:adjLst/>
      </dgm:shape>
      <dgm:presOf/>
      <dgm:constrLst/>
      <dgm:ruleLst/>
      <dgm:choose name="Name6">
        <dgm:if name="Name7" axis="ch" ptType="node" func="cnt" op="gte" val="2">
          <dgm:layoutNode name="firstBuf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8"/>
      </dgm:choose>
      <dgm:layoutNode name="hierChild1">
        <dgm:varLst>
          <dgm:chPref val="1"/>
          <dgm:animOne val="branch"/>
          <dgm:animLvl val="lvl"/>
        </dgm:varLst>
        <dgm:choose name="Name9">
          <dgm:if name="Name10" func="var" arg="dir" op="equ" val="norm">
            <dgm:alg type="hierChild">
              <dgm:param type="linDir" val="fromL"/>
              <dgm:param type="vertAlign" val="t"/>
            </dgm:alg>
          </dgm:if>
          <dgm:else name="Name11">
            <dgm:alg type="hierChild">
              <dgm:param type="linDir" val="fromR"/>
              <dgm:param type="vertAlign" val="t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primFontSz" for="des" ptType="node" op="equ"/>
        </dgm:constrLst>
        <dgm:ruleLst/>
        <dgm:forEach name="Name12" axis="ch" cnt="3">
          <dgm:forEach name="Name13" axis="self" ptType="node">
            <dgm:layoutNode name="Name14">
              <dgm:alg type="hierRoot"/>
              <dgm:shape xmlns:r="http://schemas.openxmlformats.org/officeDocument/2006/relationships" r:blip="">
                <dgm:adjLst/>
              </dgm:shape>
              <dgm:presOf/>
              <dgm:constrLst/>
              <dgm:ruleLst/>
              <dgm:layoutNode name="level1Shape" styleLbl="node0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primFontSz" val="65"/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hierChild2">
                <dgm:choose name="Name15">
                  <dgm:if name="Name16" func="var" arg="dir" op="equ" val="norm">
                    <dgm:alg type="hierChild">
                      <dgm:param type="linDir" val="fromL"/>
                    </dgm:alg>
                  </dgm:if>
                  <dgm:else name="Name17">
                    <dgm:alg type="hierChild">
                      <dgm:param type="linDir" val="from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  <dgm:forEach name="repeat" axis="ch">
                  <dgm:forEach name="Name18" axis="self" ptType="parTrans" cnt="1">
                    <dgm:layoutNode name="Name19">
                      <dgm:alg type="conn">
                        <dgm:param type="dim" val="1D"/>
                        <dgm:param type="endSty" val="noArr"/>
                        <dgm:param type="connRout" val="bend"/>
                        <dgm:param type="begPts" val="bCtr"/>
                        <dgm:param type="endPts" val="tCtr"/>
                      </dgm:alg>
                      <dgm:shape xmlns:r="http://schemas.openxmlformats.org/officeDocument/2006/relationships" type="conn" r:blip="">
                        <dgm:adjLst/>
                      </dgm:shape>
                      <dgm:presOf axis="self"/>
                      <dgm:constrLst>
                        <dgm:constr type="w" val="1"/>
                        <dgm:constr type="h" val="1"/>
                        <dgm:constr type="begPad"/>
                        <dgm:constr type="endPad"/>
                      </dgm:constrLst>
                      <dgm:ruleLst/>
                    </dgm:layoutNode>
                  </dgm:forEach>
                  <dgm:forEach name="Name20" axis="self" ptType="node">
                    <dgm:layoutNode name="Name21">
                      <dgm:alg type="hierRoot"/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/>
                      <dgm:layoutNode name="level2Shape">
                        <dgm:alg type="tx"/>
                        <dgm:shape xmlns:r="http://schemas.openxmlformats.org/officeDocument/2006/relationships" type="roundRect" r:blip="">
                          <dgm:adjLst>
                            <dgm:adj idx="1" val="0.1"/>
                          </dgm:adjLst>
                        </dgm:shape>
                        <dgm:presOf axis="self"/>
                        <dgm:constrLst>
                          <dgm:constr type="primFontSz" val="65"/>
                          <dgm:constr type="tMarg" refType="primFontSz" fact="0.3"/>
                          <dgm:constr type="bMarg" refType="primFontSz" fact="0.3"/>
                          <dgm:constr type="lMarg" refType="primFontSz" fact="0.3"/>
                          <dgm:constr type="rMarg" refType="primFontSz" fact="0.3"/>
                        </dgm:constrLst>
                        <dgm:ruleLst>
                          <dgm:rule type="primFontSz" val="5" fact="NaN" max="NaN"/>
                        </dgm:ruleLst>
                      </dgm:layoutNode>
                      <dgm:layoutNode name="hierChild3">
                        <dgm:choose name="Name22">
                          <dgm:if name="Name23" func="var" arg="dir" op="equ" val="norm">
                            <dgm:alg type="hierChild">
                              <dgm:param type="linDir" val="fromL"/>
                            </dgm:alg>
                          </dgm:if>
                          <dgm:else name="Name24">
                            <dgm:alg type="hierChild">
                              <dgm:param type="linDir" val="fromR"/>
                            </dgm:alg>
                          </dgm:else>
                        </dgm:choose>
                        <dgm:shape xmlns:r="http://schemas.openxmlformats.org/officeDocument/2006/relationships" r:blip="">
                          <dgm:adjLst/>
                        </dgm:shape>
                        <dgm:presOf/>
                        <dgm:constrLst/>
                        <dgm:ruleLst/>
                        <dgm:forEach name="Name25" ref="repeat"/>
                      </dgm:layoutNode>
                    </dgm:layoutNode>
                  </dgm:forEach>
                </dgm:forEach>
              </dgm:layoutNode>
            </dgm:layoutNode>
          </dgm:forEach>
        </dgm:forEach>
      </dgm:layoutNode>
    </dgm:layoutNode>
    <dgm:layoutNode name="bgShapesFlow">
      <dgm:alg type="lin">
        <dgm:param type="linDir" val="fromT"/>
        <dgm:param type="nodeVertAlign" val="t"/>
        <dgm:param type="vertAlign" val="t"/>
        <dgm:param type="nodeHorzAlign" val="ctr"/>
      </dgm:alg>
      <dgm:shape xmlns:r="http://schemas.openxmlformats.org/officeDocument/2006/relationships" r:blip="">
        <dgm:adjLst/>
      </dgm:shape>
      <dgm:presOf/>
      <dgm:constrLst>
        <dgm:constr type="userB"/>
        <dgm:constr type="w" for="ch" forName="rectComp" refType="w"/>
        <dgm:constr type="h" for="ch" forName="rectComp" refType="h"/>
        <dgm:constr type="w" for="des" forName="bgRect" refType="w"/>
        <dgm:constr type="primFontSz" for="des" forName="bgRectTx" op="equ"/>
      </dgm:constrLst>
      <dgm:ruleLst/>
      <dgm:forEach name="Name26" axis="ch" ptType="node" st="2">
        <dgm:layoutNode name="rectComp">
          <dgm:alg type="composite">
            <dgm:param type="vertAlign" val="t"/>
            <dgm:param type="horzAlign" val="ctr"/>
          </dgm:alg>
          <dgm:shape xmlns:r="http://schemas.openxmlformats.org/officeDocument/2006/relationships" r:blip="">
            <dgm:adjLst/>
          </dgm:shape>
          <dgm:presOf/>
          <dgm:choose name="Name27">
            <dgm:if name="Name28" func="var" arg="dir" op="equ" val="norm">
              <dgm:constrLst>
                <dgm:constr type="userA"/>
                <dgm:constr type="l" for="ch" forName="bgRect"/>
                <dgm:constr type="t" for="ch" forName="bgRect"/>
                <dgm:constr type="h" for="ch" forName="bgRect" refType="userA" fact="1.2"/>
                <dgm:constr type="l" for="ch" forName="bgRectTx"/>
                <dgm:constr type="t" for="ch" forName="bgRectTx"/>
                <dgm:constr type="w" for="ch" forName="bgRectTx" refType="w" refFor="ch" refForName="bgRect" fact="0.3"/>
                <dgm:constr type="h" for="ch" forName="bgRectTx" refType="h" refFor="ch" refForName="bgRect" op="equ"/>
              </dgm:constrLst>
            </dgm:if>
            <dgm:else name="Name29">
              <dgm:constrLst>
                <dgm:constr type="userA"/>
                <dgm:constr type="l" for="ch" forName="bgRect"/>
                <dgm:constr type="t" for="ch" forName="bgRect"/>
                <dgm:constr type="h" for="ch" forName="bgRect" refType="userA" fact="1.2"/>
                <dgm:constr type="r" for="ch" forName="bgRectTx" refType="w"/>
                <dgm:constr type="t" for="ch" forName="bgRectTx"/>
                <dgm:constr type="w" for="ch" forName="bgRectTx" refType="w" refFor="ch" refForName="bgRect" fact="0.3"/>
                <dgm:constr type="h" for="ch" forName="bgRectTx" refType="h" refFor="ch" refForName="bgRect" op="equ"/>
              </dgm:constrLst>
            </dgm:else>
          </dgm:choose>
          <dgm:ruleLst/>
          <dgm:layoutNode name="bgRect" styleLbl="bgShp">
            <dgm:alg type="sp"/>
            <dgm:shape xmlns:r="http://schemas.openxmlformats.org/officeDocument/2006/relationships" type="roundRect" r:blip="" zOrderOff="-999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bgRectTx" styleLbl="bgShp">
            <dgm:varLst>
              <dgm:bulletEnabled val="1"/>
            </dgm:varLst>
            <dgm:alg type="tx"/>
            <dgm:presOf axis="desOrSelf" ptType="node"/>
            <dgm:shape xmlns:r="http://schemas.openxmlformats.org/officeDocument/2006/relationships" type="rect" r:blip="" zOrderOff="-999" hideGeom="1">
              <dgm:adjLst/>
            </dgm:shape>
            <dgm:constrLst>
              <dgm:constr type="primFontSz" val="65"/>
            </dgm:constrLst>
            <dgm:ruleLst>
              <dgm:rule type="primFontSz" val="5" fact="NaN" max="NaN"/>
            </dgm:ruleLst>
          </dgm:layoutNode>
        </dgm:layoutNode>
        <dgm:choose name="Name30">
          <dgm:if name="Name31" axis="self" ptType="node" func="revPos" op="gte" val="2">
            <dgm:layoutNode name="spComp">
              <dgm:alg type="composite">
                <dgm:param type="vertAlign" val="t"/>
                <dgm:param type="horzAlign" val="ctr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userA"/>
                <dgm:constr type="userB"/>
                <dgm:constr type="l" for="ch" forName="vSp"/>
                <dgm:constr type="t" for="ch" forName="vSp"/>
                <dgm:constr type="h" for="ch" forName="vSp" refType="userB"/>
                <dgm:constr type="hOff" for="ch" forName="vSp" refType="userA" fact="-0.2"/>
              </dgm:constrLst>
              <dgm:ruleLst/>
              <dgm:layoutNode name="vSp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if>
          <dgm:else name="Name32"/>
        </dgm:choose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880995" cy="49252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765916" y="0"/>
            <a:ext cx="2880995" cy="49252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D269690-1826-458B-B9CD-CFF7182F6F59}" type="datetimeFigureOut">
              <a:rPr lang="ru-RU" smtClean="0"/>
              <a:pPr/>
              <a:t>29.01.2020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9356206"/>
            <a:ext cx="2880995" cy="49252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765916" y="9356206"/>
            <a:ext cx="2880995" cy="49252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EEB90A9-FB27-447F-A93A-C16A3E0403D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3958636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880995" cy="49252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765916" y="0"/>
            <a:ext cx="2880995" cy="49252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DD660B5-D821-4115-AF6C-B9898900703A}" type="datetimeFigureOut">
              <a:rPr lang="ru-RU" smtClean="0"/>
              <a:pPr/>
              <a:t>29.01.2020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862013" y="738188"/>
            <a:ext cx="4924425" cy="36941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64845" y="4678958"/>
            <a:ext cx="5318760" cy="443269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356206"/>
            <a:ext cx="2880995" cy="49252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765916" y="9356206"/>
            <a:ext cx="2880995" cy="49252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9D6051C-5137-497E-9DC2-C4FB7CA7707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3290825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9D6051C-5137-497E-9DC2-C4FB7CA77075}" type="slidenum">
              <a:rPr lang="ru-RU" smtClean="0"/>
              <a:pPr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596755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1108075" y="1231900"/>
            <a:ext cx="4432300" cy="3324225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2770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altLang="ru-RU"/>
          </a:p>
        </p:txBody>
      </p:sp>
      <p:sp>
        <p:nvSpPr>
          <p:cNvPr id="32771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0B838BEF-F4B7-40E3-B0BD-098E9F24A5FC}" type="slidenum">
              <a:rPr lang="ru-RU" altLang="ru-RU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3</a:t>
            </a:fld>
            <a:endParaRPr lang="ru-RU" alt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3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1108075" y="1231900"/>
            <a:ext cx="4432300" cy="3324225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4034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altLang="ru-RU"/>
          </a:p>
        </p:txBody>
      </p:sp>
      <p:sp>
        <p:nvSpPr>
          <p:cNvPr id="44035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47162DD1-9B20-4397-8055-21F39F012312}" type="slidenum">
              <a:rPr lang="ru-RU" altLang="ru-RU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7</a:t>
            </a:fld>
            <a:endParaRPr lang="ru-RU" alt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8" name="Rounded Rectangle 7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DBB27C-C7DC-4C40-8715-316F938BB03B}" type="datetimeFigureOut">
              <a:rPr lang="ru-RU" smtClean="0"/>
              <a:pPr/>
              <a:t>29.01.2020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Rectangle 8"/>
          <p:cNvSpPr/>
          <p:nvPr/>
        </p:nvSpPr>
        <p:spPr>
          <a:xfrm>
            <a:off x="345440" y="2942602"/>
            <a:ext cx="7147931" cy="2463800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7572652" y="2944634"/>
            <a:ext cx="1190348" cy="2459736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7712714" y="3136658"/>
            <a:ext cx="910224" cy="2075688"/>
          </a:xfrm>
          <a:prstGeom prst="rect">
            <a:avLst/>
          </a:prstGeom>
          <a:solidFill>
            <a:schemeClr val="accent3">
              <a:alpha val="70000"/>
            </a:schemeClr>
          </a:solidFill>
          <a:ln w="635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445483" y="3055621"/>
            <a:ext cx="6947845" cy="2245359"/>
          </a:xfrm>
          <a:prstGeom prst="rect">
            <a:avLst/>
          </a:prstGeom>
          <a:solidFill>
            <a:srgbClr val="FFFFFF"/>
          </a:solidFill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786826" y="4625268"/>
            <a:ext cx="762000" cy="457200"/>
          </a:xfrm>
        </p:spPr>
        <p:txBody>
          <a:bodyPr/>
          <a:lstStyle>
            <a:lvl1pPr algn="ctr">
              <a:defRPr sz="280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0D8B8E00-9465-480E-86B6-FFCB5756C4D9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Rectangle 10"/>
          <p:cNvSpPr/>
          <p:nvPr/>
        </p:nvSpPr>
        <p:spPr>
          <a:xfrm>
            <a:off x="541822" y="4559276"/>
            <a:ext cx="6755166" cy="664367"/>
          </a:xfrm>
          <a:prstGeom prst="rect">
            <a:avLst/>
          </a:prstGeom>
          <a:solidFill>
            <a:schemeClr val="accent1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538971" y="3139440"/>
            <a:ext cx="6760868" cy="2077720"/>
          </a:xfrm>
          <a:prstGeom prst="rect">
            <a:avLst/>
          </a:prstGeom>
          <a:noFill/>
          <a:ln w="6350" cmpd="dbl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42805" y="4648200"/>
            <a:ext cx="6553200" cy="457200"/>
          </a:xfrm>
        </p:spPr>
        <p:txBody>
          <a:bodyPr>
            <a:normAutofit/>
          </a:bodyPr>
          <a:lstStyle>
            <a:lvl1pPr marL="0" indent="0" algn="ctr">
              <a:buNone/>
              <a:defRPr sz="1800" cap="all" spc="300" baseline="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4705" y="3227033"/>
            <a:ext cx="6629400" cy="1219201"/>
          </a:xfrm>
        </p:spPr>
        <p:txBody>
          <a:bodyPr anchor="b" anchorCtr="0">
            <a:noAutofit/>
          </a:bodyPr>
          <a:lstStyle>
            <a:lvl1pPr>
              <a:defRPr sz="400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DBB27C-C7DC-4C40-8715-316F938BB03B}" type="datetimeFigureOut">
              <a:rPr lang="ru-RU" smtClean="0"/>
              <a:pPr/>
              <a:t>29.01.2020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8B8E00-9465-480E-86B6-FFCB5756C4D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6861702" y="228600"/>
            <a:ext cx="1859280" cy="6122634"/>
          </a:xfrm>
          <a:prstGeom prst="rect">
            <a:avLst/>
          </a:prstGeom>
          <a:solidFill>
            <a:srgbClr val="FFFFFF">
              <a:alpha val="85000"/>
            </a:srgb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6955225" y="351409"/>
            <a:ext cx="1672235" cy="5877017"/>
          </a:xfrm>
          <a:prstGeom prst="rect">
            <a:avLst/>
          </a:prstGeom>
          <a:solidFill>
            <a:srgbClr val="FFFFFF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48577" y="395427"/>
            <a:ext cx="1485531" cy="5788981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380999"/>
            <a:ext cx="6172200" cy="5791201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DBB27C-C7DC-4C40-8715-316F938BB03B}" type="datetimeFigureOut">
              <a:rPr lang="ru-RU" smtClean="0"/>
              <a:pPr/>
              <a:t>29.01.2020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8B8E00-9465-480E-86B6-FFCB5756C4D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DBB27C-C7DC-4C40-8715-316F938BB03B}" type="datetimeFigureOut">
              <a:rPr lang="ru-RU" smtClean="0"/>
              <a:pPr/>
              <a:t>29.01.2020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8B8E00-9465-480E-86B6-FFCB5756C4D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8" name="Rounded Rectangle 7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DBB27C-C7DC-4C40-8715-316F938BB03B}" type="datetimeFigureOut">
              <a:rPr lang="ru-RU" smtClean="0"/>
              <a:pPr/>
              <a:t>29.01.2020</a:t>
            </a:fld>
            <a:endParaRPr lang="ru-RU"/>
          </a:p>
        </p:txBody>
      </p:sp>
      <p:sp>
        <p:nvSpPr>
          <p:cNvPr id="13" name="Rectangle 12"/>
          <p:cNvSpPr/>
          <p:nvPr/>
        </p:nvSpPr>
        <p:spPr>
          <a:xfrm>
            <a:off x="451976" y="2946400"/>
            <a:ext cx="8265160" cy="2463800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567656" y="3048000"/>
            <a:ext cx="8033800" cy="2245359"/>
          </a:xfrm>
          <a:prstGeom prst="rect">
            <a:avLst/>
          </a:prstGeom>
          <a:solidFill>
            <a:srgbClr val="FFFFFF"/>
          </a:solidFill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8B8E00-9465-480E-86B6-FFCB5756C4D9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6" y="3200399"/>
            <a:ext cx="7696200" cy="1295401"/>
          </a:xfrm>
        </p:spPr>
        <p:txBody>
          <a:bodyPr anchor="b" anchorCtr="0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lang="en-US" sz="4000" kern="1200" cap="all" baseline="0" dirty="0">
                <a:solidFill>
                  <a:schemeClr val="accent1">
                    <a:lumMod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5" name="Rectangle 14"/>
          <p:cNvSpPr/>
          <p:nvPr/>
        </p:nvSpPr>
        <p:spPr>
          <a:xfrm>
            <a:off x="675496" y="4541520"/>
            <a:ext cx="7818120" cy="664367"/>
          </a:xfrm>
          <a:prstGeom prst="rect">
            <a:avLst/>
          </a:prstGeom>
          <a:solidFill>
            <a:schemeClr val="accent1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6456" y="4607510"/>
            <a:ext cx="7696200" cy="523783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 cap="all" spc="250" baseline="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Rectangle 13"/>
          <p:cNvSpPr/>
          <p:nvPr/>
        </p:nvSpPr>
        <p:spPr>
          <a:xfrm>
            <a:off x="675757" y="3124200"/>
            <a:ext cx="7817599" cy="2077720"/>
          </a:xfrm>
          <a:prstGeom prst="rect">
            <a:avLst/>
          </a:prstGeom>
          <a:noFill/>
          <a:ln w="6350" cmpd="dbl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6128" y="408372"/>
            <a:ext cx="8260672" cy="103942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26128" y="1719071"/>
            <a:ext cx="4038600" cy="440740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19071"/>
            <a:ext cx="4038600" cy="440740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DBB27C-C7DC-4C40-8715-316F938BB03B}" type="datetimeFigureOut">
              <a:rPr lang="ru-RU" smtClean="0"/>
              <a:pPr/>
              <a:t>29.01.2020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8B8E00-9465-480E-86B6-FFCB5756C4D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6128" y="408372"/>
            <a:ext cx="8260672" cy="1039427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26128" y="1722438"/>
            <a:ext cx="4040188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2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26128" y="2438400"/>
            <a:ext cx="4040188" cy="368776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722438"/>
            <a:ext cx="4041775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2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438400"/>
            <a:ext cx="4041775" cy="368776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DBB27C-C7DC-4C40-8715-316F938BB03B}" type="datetimeFigureOut">
              <a:rPr lang="ru-RU" smtClean="0"/>
              <a:pPr/>
              <a:t>29.01.2020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8B8E00-9465-480E-86B6-FFCB5756C4D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DBB27C-C7DC-4C40-8715-316F938BB03B}" type="datetimeFigureOut">
              <a:rPr lang="ru-RU" smtClean="0"/>
              <a:pPr/>
              <a:t>29.01.2020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8B8E00-9465-480E-86B6-FFCB5756C4D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1" name="Rounded Rectangle 10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DBB27C-C7DC-4C40-8715-316F938BB03B}" type="datetimeFigureOut">
              <a:rPr lang="ru-RU" smtClean="0"/>
              <a:pPr/>
              <a:t>29.01.2020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8B8E00-9465-480E-86B6-FFCB5756C4D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2" name="Rounded Rectangle 11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6200" y="685800"/>
            <a:ext cx="4572000" cy="525780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DBB27C-C7DC-4C40-8715-316F938BB03B}" type="datetimeFigureOut">
              <a:rPr lang="ru-RU" smtClean="0"/>
              <a:pPr/>
              <a:t>29.01.2020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8B8E00-9465-480E-86B6-FFCB5756C4D9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Rectangle 7"/>
          <p:cNvSpPr/>
          <p:nvPr/>
        </p:nvSpPr>
        <p:spPr>
          <a:xfrm>
            <a:off x="560034" y="1505712"/>
            <a:ext cx="2716566" cy="3523488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676690" y="1642472"/>
            <a:ext cx="2483254" cy="3234328"/>
          </a:xfrm>
          <a:prstGeom prst="rect">
            <a:avLst/>
          </a:prstGeom>
          <a:solidFill>
            <a:srgbClr val="FFFFFF"/>
          </a:solidFill>
          <a:ln w="6350" cmpd="dbl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9000" y="2971800"/>
            <a:ext cx="2298634" cy="1752600"/>
          </a:xfrm>
        </p:spPr>
        <p:txBody>
          <a:bodyPr/>
          <a:lstStyle>
            <a:lvl1pPr marL="0" indent="0">
              <a:spcBef>
                <a:spcPts val="400"/>
              </a:spcBef>
              <a:buNone/>
              <a:defRPr sz="1400">
                <a:solidFill>
                  <a:schemeClr val="accent1">
                    <a:lumMod val="5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9000" y="1734312"/>
            <a:ext cx="2298634" cy="1191620"/>
          </a:xfrm>
        </p:spPr>
        <p:txBody>
          <a:bodyPr anchor="b">
            <a:normAutofit/>
          </a:bodyPr>
          <a:lstStyle>
            <a:lvl1pPr algn="l">
              <a:defRPr sz="2000" b="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9" name="Rounded Rectangle 8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685800" y="621437"/>
            <a:ext cx="7772400" cy="4331564"/>
          </a:xfrm>
          <a:solidFill>
            <a:schemeClr val="bg2"/>
          </a:solidFill>
          <a:ln>
            <a:noFill/>
          </a:ln>
          <a:effectLst>
            <a:softEdge rad="12700"/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DBB27C-C7DC-4C40-8715-316F938BB03B}" type="datetimeFigureOut">
              <a:rPr lang="ru-RU" smtClean="0"/>
              <a:pPr/>
              <a:t>29.01.2020</a:t>
            </a:fld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8B8E00-9465-480E-86B6-FFCB5756C4D9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Rectangle 9"/>
          <p:cNvSpPr/>
          <p:nvPr/>
        </p:nvSpPr>
        <p:spPr>
          <a:xfrm>
            <a:off x="685800" y="4953000"/>
            <a:ext cx="7772400" cy="1371600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761999" y="5029200"/>
            <a:ext cx="7600765" cy="1202924"/>
          </a:xfrm>
          <a:prstGeom prst="rect">
            <a:avLst/>
          </a:prstGeom>
          <a:solidFill>
            <a:srgbClr val="FFFFFF"/>
          </a:solidFill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3" name="Rectangle 12"/>
          <p:cNvSpPr/>
          <p:nvPr/>
        </p:nvSpPr>
        <p:spPr>
          <a:xfrm>
            <a:off x="914400" y="5638800"/>
            <a:ext cx="7328514" cy="451696"/>
          </a:xfrm>
          <a:prstGeom prst="rect">
            <a:avLst/>
          </a:prstGeom>
          <a:solidFill>
            <a:schemeClr val="accent1"/>
          </a:solidFill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605589" y="5074920"/>
            <a:ext cx="7946136" cy="1097280"/>
          </a:xfrm>
          <a:prstGeom prst="rect">
            <a:avLst/>
          </a:prstGeom>
          <a:noFill/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56289" y="5656556"/>
            <a:ext cx="7244736" cy="401715"/>
          </a:xfrm>
        </p:spPr>
        <p:txBody>
          <a:bodyPr anchor="ctr">
            <a:normAutofit/>
          </a:bodyPr>
          <a:lstStyle>
            <a:lvl1pPr marL="0" indent="0" algn="ctr">
              <a:buNone/>
              <a:defRPr sz="1500" cap="all" spc="250" baseline="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5105400"/>
            <a:ext cx="7328514" cy="523043"/>
          </a:xfrm>
        </p:spPr>
        <p:txBody>
          <a:bodyPr anchor="ctr" anchorCtr="0"/>
          <a:lstStyle>
            <a:lvl1pPr algn="ctr">
              <a:defRPr sz="2000" b="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7" name="Rounded Rectangle 6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752600"/>
            <a:ext cx="8229600" cy="43735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fld id="{60DBB27C-C7DC-4C40-8715-316F938BB03B}" type="datetimeFigureOut">
              <a:rPr lang="ru-RU" smtClean="0"/>
              <a:pPr/>
              <a:t>29.01.2020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0D8B8E00-9465-480E-86B6-FFCB5756C4D9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Rectangle 8"/>
          <p:cNvSpPr/>
          <p:nvPr/>
        </p:nvSpPr>
        <p:spPr>
          <a:xfrm>
            <a:off x="274320" y="278166"/>
            <a:ext cx="8595360" cy="1325880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372863" y="372862"/>
            <a:ext cx="8380520" cy="1118587"/>
          </a:xfrm>
          <a:prstGeom prst="rect">
            <a:avLst/>
          </a:prstGeom>
          <a:solidFill>
            <a:srgbClr val="FFFFFF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26128" y="408372"/>
            <a:ext cx="8260672" cy="103942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3500" kern="1200" cap="all" baseline="0">
          <a:solidFill>
            <a:schemeClr val="accent1">
              <a:lumMod val="75000"/>
            </a:schemeClr>
          </a:solidFill>
          <a:latin typeface="+mj-lt"/>
          <a:ea typeface="+mj-ea"/>
          <a:cs typeface="+mj-cs"/>
        </a:defRPr>
      </a:lvl1pPr>
    </p:titleStyle>
    <p:bodyStyle>
      <a:lvl1pPr marL="3429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640080" indent="-22860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4pPr>
      <a:lvl5pPr marL="1554480" indent="-228600" algn="l" defTabSz="914400" rtl="0" eaLnBrk="1" latinLnBrk="0" hangingPunct="1">
        <a:spcBef>
          <a:spcPct val="20000"/>
        </a:spcBef>
        <a:buClr>
          <a:schemeClr val="accent5"/>
        </a:buClr>
        <a:buFont typeface="Arial" pitchFamily="34" charset="0"/>
        <a:buChar char="•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194560" indent="-18288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377440" indent="-18288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http://www.profstandart.rosmintrud.ru/" TargetMode="Externa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42805" y="4648200"/>
            <a:ext cx="6553200" cy="1085056"/>
          </a:xfrm>
        </p:spPr>
        <p:txBody>
          <a:bodyPr>
            <a:normAutofit/>
          </a:bodyPr>
          <a:lstStyle/>
          <a:p>
            <a:r>
              <a:rPr lang="ru-RU" sz="1200" dirty="0" err="1"/>
              <a:t>Цыретарова</a:t>
            </a:r>
            <a:r>
              <a:rPr lang="ru-RU" sz="1200" dirty="0"/>
              <a:t> Б.Б.</a:t>
            </a:r>
          </a:p>
          <a:p>
            <a:r>
              <a:rPr lang="ru-RU" sz="1200" dirty="0" err="1"/>
              <a:t>к.и.н</a:t>
            </a:r>
            <a:r>
              <a:rPr lang="ru-RU" sz="1200" dirty="0"/>
              <a:t>., доцент кафедры </a:t>
            </a:r>
            <a:r>
              <a:rPr lang="ru-RU" sz="1200" dirty="0" err="1"/>
              <a:t>УОГиМС</a:t>
            </a:r>
            <a:r>
              <a:rPr lang="ru-RU" sz="1200" dirty="0"/>
              <a:t> ГАУ ДПО РБ «БРИОП»</a:t>
            </a:r>
          </a:p>
          <a:p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67545" y="3140967"/>
            <a:ext cx="6984776" cy="1224137"/>
          </a:xfrm>
        </p:spPr>
        <p:txBody>
          <a:bodyPr/>
          <a:lstStyle/>
          <a:p>
            <a:r>
              <a:rPr lang="ru-RU" sz="2400" dirty="0" smtClean="0"/>
              <a:t>Внедрение профессиональных стандартов  в образовательных организациях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41230321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 rot="19070984">
            <a:off x="-1154251" y="894477"/>
            <a:ext cx="5832649" cy="2994025"/>
          </a:xfrm>
        </p:spPr>
        <p:txBody>
          <a:bodyPr>
            <a:noAutofit/>
          </a:bodyPr>
          <a:lstStyle/>
          <a:p>
            <a:r>
              <a:rPr lang="ru-RU" sz="2400" b="1" dirty="0">
                <a:solidFill>
                  <a:schemeClr val="accent1">
                    <a:lumMod val="7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СТРУКТУРА</a:t>
            </a:r>
            <a:r>
              <a:rPr lang="en-US" sz="2400" b="1" dirty="0">
                <a:solidFill>
                  <a:schemeClr val="accent1">
                    <a:lumMod val="7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ru-RU" sz="2400" b="1" dirty="0">
                <a:solidFill>
                  <a:schemeClr val="accent1">
                    <a:lumMod val="7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ПРОФЕССИОНАЛЬНОГО</a:t>
            </a:r>
            <a:br>
              <a:rPr lang="ru-RU" sz="2400" b="1" dirty="0">
                <a:solidFill>
                  <a:schemeClr val="accent1">
                    <a:lumMod val="7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</a:br>
            <a:r>
              <a:rPr lang="ru-RU" sz="2400" b="1" dirty="0">
                <a:solidFill>
                  <a:schemeClr val="accent1">
                    <a:lumMod val="7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СТАНДАРТА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67544" y="4541639"/>
            <a:ext cx="2088232" cy="615553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b="1" dirty="0"/>
              <a:t> </a:t>
            </a:r>
            <a:r>
              <a:rPr lang="ru-RU" sz="1600" b="1" dirty="0"/>
              <a:t>При определении списка ПС</a:t>
            </a:r>
          </a:p>
        </p:txBody>
      </p:sp>
      <p:pic>
        <p:nvPicPr>
          <p:cNvPr id="12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611" t="21798" r="15002" b="7073"/>
          <a:stretch/>
        </p:blipFill>
        <p:spPr bwMode="auto">
          <a:xfrm>
            <a:off x="3528496" y="116632"/>
            <a:ext cx="5508000" cy="64087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9" name="Прямая со стрелкой 18"/>
          <p:cNvCxnSpPr/>
          <p:nvPr/>
        </p:nvCxnSpPr>
        <p:spPr>
          <a:xfrm>
            <a:off x="2555776" y="4797152"/>
            <a:ext cx="1296144" cy="72008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 стрелкой 16"/>
          <p:cNvCxnSpPr/>
          <p:nvPr/>
        </p:nvCxnSpPr>
        <p:spPr>
          <a:xfrm flipV="1">
            <a:off x="2564599" y="3869329"/>
            <a:ext cx="1278497" cy="914368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 стрелкой 8"/>
          <p:cNvCxnSpPr/>
          <p:nvPr/>
        </p:nvCxnSpPr>
        <p:spPr>
          <a:xfrm flipV="1">
            <a:off x="2555776" y="2974598"/>
            <a:ext cx="1332148" cy="1809099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 стрелкой 10"/>
          <p:cNvCxnSpPr/>
          <p:nvPr/>
        </p:nvCxnSpPr>
        <p:spPr>
          <a:xfrm flipV="1">
            <a:off x="2573778" y="4149080"/>
            <a:ext cx="1278142" cy="669174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766727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413792"/>
            <a:ext cx="8352928" cy="1143000"/>
          </a:xfrm>
        </p:spPr>
        <p:txBody>
          <a:bodyPr>
            <a:normAutofit fontScale="90000"/>
          </a:bodyPr>
          <a:lstStyle/>
          <a:p>
            <a:r>
              <a:rPr lang="ru-RU" sz="3600" b="1" dirty="0" smtClean="0"/>
              <a:t>Принятые </a:t>
            </a:r>
            <a:r>
              <a:rPr lang="ru-RU" sz="3600" b="1" dirty="0"/>
              <a:t>профессиональные стандарты в сфере образования</a:t>
            </a: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94249455"/>
              </p:ext>
            </p:extLst>
          </p:nvPr>
        </p:nvGraphicFramePr>
        <p:xfrm>
          <a:off x="107504" y="1556792"/>
          <a:ext cx="8928990" cy="5029078"/>
        </p:xfrm>
        <a:graphic>
          <a:graphicData uri="http://schemas.openxmlformats.org/drawingml/2006/table">
            <a:tbl>
              <a:tblPr firstRow="1" bandRow="1">
                <a:tableStyleId>{C4B1156A-380E-4F78-BDF5-A606A8083BF9}</a:tableStyleId>
              </a:tblPr>
              <a:tblGrid>
                <a:gridCol w="43204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18275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77139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75711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785681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1388802">
                <a:tc>
                  <a:txBody>
                    <a:bodyPr/>
                    <a:lstStyle/>
                    <a:p>
                      <a:r>
                        <a:rPr lang="ru-RU" dirty="0" smtClean="0"/>
                        <a:t>№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наименование </a:t>
                      </a:r>
                      <a:r>
                        <a:rPr lang="ru-RU" dirty="0" err="1" smtClean="0"/>
                        <a:t>Профстандарта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возможные </a:t>
                      </a:r>
                      <a:r>
                        <a:rPr lang="ru-RU" dirty="0" err="1" smtClean="0"/>
                        <a:t>наим</a:t>
                      </a:r>
                      <a:r>
                        <a:rPr lang="ru-RU" dirty="0" smtClean="0"/>
                        <a:t>-я должностей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err="1" smtClean="0"/>
                        <a:t>Утвержд</a:t>
                      </a:r>
                      <a:r>
                        <a:rPr lang="ru-RU" dirty="0" smtClean="0"/>
                        <a:t>.</a:t>
                      </a:r>
                      <a:r>
                        <a:rPr lang="ru-RU" baseline="0" dirty="0" smtClean="0"/>
                        <a:t> документ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дата, с которой официально начинает применяться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913219">
                <a:tc>
                  <a:txBody>
                    <a:bodyPr/>
                    <a:lstStyle/>
                    <a:p>
                      <a:endParaRPr lang="ru-RU" sz="1800" dirty="0" smtClean="0"/>
                    </a:p>
                    <a:p>
                      <a:endParaRPr lang="ru-RU" sz="1800" dirty="0" smtClean="0"/>
                    </a:p>
                    <a:p>
                      <a:endParaRPr lang="ru-RU" sz="1800" dirty="0" smtClean="0"/>
                    </a:p>
                    <a:p>
                      <a:r>
                        <a:rPr lang="ru-RU" sz="1800" dirty="0" smtClean="0"/>
                        <a:t>1</a:t>
                      </a:r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+mn-lt"/>
                          <a:ea typeface="Times New Roman"/>
                        </a:rPr>
                        <a:t>Педагог (педагогическая деятельность в сфере дошкольного, начального общего, основного общего, среднего общего образования) (воспитатель, учитель</a:t>
                      </a:r>
                      <a:r>
                        <a:rPr lang="ru-RU" sz="1600" dirty="0" smtClean="0">
                          <a:effectLst/>
                          <a:latin typeface="+mn-lt"/>
                          <a:ea typeface="Times New Roman"/>
                        </a:rPr>
                        <a:t>)</a:t>
                      </a:r>
                      <a:endParaRPr lang="ru-RU" sz="1600" dirty="0"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95250" marR="95250" marT="47625" marB="47625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+mn-lt"/>
                          <a:ea typeface="Times New Roman"/>
                        </a:rPr>
                        <a:t>Воспитатель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+mn-lt"/>
                          <a:ea typeface="Times New Roman"/>
                        </a:rPr>
                        <a:t>Учитель</a:t>
                      </a:r>
                    </a:p>
                  </a:txBody>
                  <a:tcPr marL="95250" marR="95250" marT="47625" marB="47625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u="sng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</a:rPr>
                        <a:t>Приказ Минтруда России от 18 октября 2013 г. № </a:t>
                      </a:r>
                      <a:r>
                        <a:rPr lang="ru-RU" sz="1600" u="sng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</a:rPr>
                        <a:t>544н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95250" marR="95250" marT="47625" marB="47625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+mn-lt"/>
                          <a:ea typeface="Times New Roman"/>
                        </a:rPr>
                        <a:t>1 января 2017 г.</a:t>
                      </a:r>
                    </a:p>
                  </a:txBody>
                  <a:tcPr marL="95250" marR="95250" marT="47625" marB="47625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652819">
                <a:tc>
                  <a:txBody>
                    <a:bodyPr/>
                    <a:lstStyle/>
                    <a:p>
                      <a:endParaRPr lang="ru-RU" sz="1800" dirty="0" smtClean="0"/>
                    </a:p>
                    <a:p>
                      <a:endParaRPr lang="ru-RU" sz="1800" dirty="0" smtClean="0"/>
                    </a:p>
                    <a:p>
                      <a:r>
                        <a:rPr lang="ru-RU" sz="1800" dirty="0" smtClean="0"/>
                        <a:t>2</a:t>
                      </a:r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+mn-lt"/>
                          <a:ea typeface="Times New Roman"/>
                        </a:rPr>
                        <a:t>Педагог-психолог (психолог в сфере образования)</a:t>
                      </a:r>
                    </a:p>
                  </a:txBody>
                  <a:tcPr marL="95250" marR="95250" marT="47625" marB="47625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+mn-lt"/>
                          <a:ea typeface="Times New Roman"/>
                        </a:rPr>
                        <a:t>Психолог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+mn-lt"/>
                          <a:ea typeface="Times New Roman"/>
                        </a:rPr>
                        <a:t>Педагог-психолог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+mn-lt"/>
                          <a:ea typeface="Times New Roman"/>
                        </a:rPr>
                        <a:t>Психолог образовательной организации</a:t>
                      </a:r>
                    </a:p>
                  </a:txBody>
                  <a:tcPr marL="95250" marR="95250" marT="47625" marB="47625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u="sng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</a:rPr>
                        <a:t>Приказ Минтруда России от 24 июля 2015 г. № </a:t>
                      </a:r>
                      <a:r>
                        <a:rPr lang="ru-RU" sz="1600" u="sng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</a:rPr>
                        <a:t>514н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95250" marR="95250" marT="47625" marB="47625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+mn-lt"/>
                          <a:ea typeface="Times New Roman"/>
                        </a:rPr>
                        <a:t>1 января 2017 г.</a:t>
                      </a:r>
                    </a:p>
                  </a:txBody>
                  <a:tcPr marL="95250" marR="95250" marT="47625" marB="47625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426162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15259912"/>
              </p:ext>
            </p:extLst>
          </p:nvPr>
        </p:nvGraphicFramePr>
        <p:xfrm>
          <a:off x="107504" y="248356"/>
          <a:ext cx="8856017" cy="6421004"/>
        </p:xfrm>
        <a:graphic>
          <a:graphicData uri="http://schemas.openxmlformats.org/drawingml/2006/table">
            <a:tbl>
              <a:tblPr firstRow="1" bandRow="1">
                <a:tableStyleId>{D7AC3CCA-C797-4891-BE02-D94E43425B78}</a:tableStyleId>
              </a:tblPr>
              <a:tblGrid>
                <a:gridCol w="45565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31584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51991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7823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7823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936104"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№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наименование </a:t>
                      </a:r>
                      <a:r>
                        <a:rPr lang="ru-RU" sz="1400" dirty="0" err="1" smtClean="0"/>
                        <a:t>Профстандарта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возможные наименования должностей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утвержденный</a:t>
                      </a:r>
                      <a:r>
                        <a:rPr lang="ru-RU" sz="1400" baseline="0" dirty="0" smtClean="0"/>
                        <a:t> документ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дата, с которой официально начинает применяться</a:t>
                      </a:r>
                      <a:endParaRPr lang="ru-RU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738062">
                <a:tc>
                  <a:txBody>
                    <a:bodyPr/>
                    <a:lstStyle/>
                    <a:p>
                      <a:endParaRPr lang="ru-RU" sz="1400" dirty="0" smtClean="0">
                        <a:latin typeface="+mn-lt"/>
                      </a:endParaRPr>
                    </a:p>
                    <a:p>
                      <a:endParaRPr lang="ru-RU" sz="1400" dirty="0" smtClean="0">
                        <a:latin typeface="+mn-lt"/>
                      </a:endParaRPr>
                    </a:p>
                    <a:p>
                      <a:endParaRPr lang="ru-RU" sz="1400" dirty="0" smtClean="0">
                        <a:latin typeface="+mn-lt"/>
                      </a:endParaRPr>
                    </a:p>
                    <a:p>
                      <a:endParaRPr lang="ru-RU" sz="1400" dirty="0" smtClean="0">
                        <a:latin typeface="+mn-lt"/>
                      </a:endParaRPr>
                    </a:p>
                    <a:p>
                      <a:endParaRPr lang="ru-RU" sz="1400" dirty="0" smtClean="0">
                        <a:latin typeface="+mn-lt"/>
                      </a:endParaRPr>
                    </a:p>
                    <a:p>
                      <a:r>
                        <a:rPr lang="ru-RU" sz="1400" dirty="0" smtClean="0">
                          <a:latin typeface="+mn-lt"/>
                        </a:rPr>
                        <a:t>3</a:t>
                      </a:r>
                      <a:endParaRPr lang="ru-RU" sz="14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+mn-lt"/>
                          <a:ea typeface="Times New Roman"/>
                        </a:rPr>
                        <a:t>Педагог дополнительного образования детей и взрослых</a:t>
                      </a:r>
                    </a:p>
                  </a:txBody>
                  <a:tcPr marL="95250" marR="95250" marT="47625" marB="47625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+mn-lt"/>
                          <a:ea typeface="Times New Roman"/>
                        </a:rPr>
                        <a:t>Педагог дополнительного образования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+mn-lt"/>
                          <a:ea typeface="Times New Roman"/>
                        </a:rPr>
                        <a:t>Старший педагог дополнительного образования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+mn-lt"/>
                          <a:ea typeface="Times New Roman"/>
                        </a:rPr>
                        <a:t>Тренер-преподаватель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+mn-lt"/>
                          <a:ea typeface="Times New Roman"/>
                        </a:rPr>
                        <a:t>Старший тренер-преподаватель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+mn-lt"/>
                          <a:ea typeface="Times New Roman"/>
                        </a:rPr>
                        <a:t>Преподаватель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+mn-lt"/>
                          <a:ea typeface="Times New Roman"/>
                        </a:rPr>
                        <a:t>Методист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+mn-lt"/>
                          <a:ea typeface="Times New Roman"/>
                        </a:rPr>
                        <a:t>Старший методист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+mn-lt"/>
                          <a:ea typeface="Times New Roman"/>
                        </a:rPr>
                        <a:t>Педагог-организатор</a:t>
                      </a:r>
                    </a:p>
                  </a:txBody>
                  <a:tcPr marL="95250" marR="95250" marT="47625" marB="47625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u="sng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</a:rPr>
                        <a:t>Приказ Минтруда от 05.05.2018 </a:t>
                      </a:r>
                      <a:endParaRPr lang="ru-RU" sz="1400" u="sng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u="sng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</a:rPr>
                        <a:t>№</a:t>
                      </a:r>
                      <a:r>
                        <a:rPr lang="ru-RU" sz="1400" u="sng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</a:rPr>
                        <a:t> </a:t>
                      </a:r>
                      <a:r>
                        <a:rPr lang="ru-RU" sz="1400" u="sng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</a:rPr>
                        <a:t>298н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95250" marR="95250" marT="47625" marB="47625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+mn-lt"/>
                          <a:ea typeface="Times New Roman"/>
                        </a:rPr>
                        <a:t>9 сентября 2018 г.</a:t>
                      </a:r>
                    </a:p>
                  </a:txBody>
                  <a:tcPr marL="95250" marR="95250" marT="47625" marB="47625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738062">
                <a:tc>
                  <a:txBody>
                    <a:bodyPr/>
                    <a:lstStyle/>
                    <a:p>
                      <a:endParaRPr lang="ru-RU" sz="1400" dirty="0" smtClean="0">
                        <a:latin typeface="+mn-lt"/>
                      </a:endParaRPr>
                    </a:p>
                    <a:p>
                      <a:endParaRPr lang="ru-RU" sz="1400" dirty="0" smtClean="0">
                        <a:latin typeface="+mn-lt"/>
                      </a:endParaRPr>
                    </a:p>
                    <a:p>
                      <a:endParaRPr lang="ru-RU" sz="1400" dirty="0" smtClean="0">
                        <a:latin typeface="+mn-lt"/>
                      </a:endParaRPr>
                    </a:p>
                    <a:p>
                      <a:endParaRPr lang="ru-RU" sz="1400" dirty="0" smtClean="0">
                        <a:latin typeface="+mn-lt"/>
                      </a:endParaRPr>
                    </a:p>
                    <a:p>
                      <a:endParaRPr lang="ru-RU" sz="1400" dirty="0" smtClean="0">
                        <a:latin typeface="+mn-lt"/>
                      </a:endParaRPr>
                    </a:p>
                    <a:p>
                      <a:r>
                        <a:rPr lang="ru-RU" sz="1400" dirty="0" smtClean="0">
                          <a:latin typeface="+mn-lt"/>
                        </a:rPr>
                        <a:t>4</a:t>
                      </a:r>
                      <a:endParaRPr lang="ru-RU" sz="14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+mn-lt"/>
                          <a:ea typeface="Times New Roman"/>
                        </a:rPr>
                        <a:t>Специалист в области воспитания</a:t>
                      </a:r>
                    </a:p>
                  </a:txBody>
                  <a:tcPr marL="95250" marR="95250" marT="47625" marB="47625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+mn-lt"/>
                          <a:ea typeface="Times New Roman"/>
                        </a:rPr>
                        <a:t>Социальный педагог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+mn-lt"/>
                          <a:ea typeface="Times New Roman"/>
                        </a:rPr>
                        <a:t>Старший вожатый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+mn-lt"/>
                          <a:ea typeface="Times New Roman"/>
                        </a:rPr>
                        <a:t>Педагог-организатор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+mn-lt"/>
                          <a:ea typeface="Times New Roman"/>
                        </a:rPr>
                        <a:t>Воспитатель (кроме воспитателя детского сада)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+mn-lt"/>
                          <a:ea typeface="Times New Roman"/>
                        </a:rPr>
                        <a:t>Старший воспитатель (кроме старшего воспитателя детского сада)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+mn-lt"/>
                          <a:ea typeface="Times New Roman"/>
                        </a:rPr>
                        <a:t>Педагог-библиотекарь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 err="1" smtClean="0">
                          <a:effectLst/>
                          <a:latin typeface="+mn-lt"/>
                          <a:ea typeface="Times New Roman"/>
                        </a:rPr>
                        <a:t>Тьютор</a:t>
                      </a:r>
                      <a:endParaRPr lang="ru-RU" sz="1400" dirty="0"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95250" marR="95250" marT="47625" marB="47625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u="sng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</a:rPr>
                        <a:t>Приказ </a:t>
                      </a:r>
                      <a:r>
                        <a:rPr lang="ru-RU" sz="1400" u="sng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</a:rPr>
                        <a:t>Минтруда России 10 января 2017 г. № </a:t>
                      </a:r>
                      <a:r>
                        <a:rPr lang="ru-RU" sz="1400" u="sng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</a:rPr>
                        <a:t>10н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95250" marR="95250" marT="47625" marB="47625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+mn-lt"/>
                          <a:ea typeface="Times New Roman"/>
                        </a:rPr>
                        <a:t>6 февраля 2017 г.</a:t>
                      </a:r>
                    </a:p>
                  </a:txBody>
                  <a:tcPr marL="95250" marR="95250" marT="47625" marB="47625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306134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graphicFrame>
        <p:nvGraphicFramePr>
          <p:cNvPr id="5" name="Объект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34628535"/>
              </p:ext>
            </p:extLst>
          </p:nvPr>
        </p:nvGraphicFramePr>
        <p:xfrm>
          <a:off x="36504" y="729278"/>
          <a:ext cx="9072000" cy="5652050"/>
        </p:xfrm>
        <a:graphic>
          <a:graphicData uri="http://schemas.openxmlformats.org/drawingml/2006/table">
            <a:tbl>
              <a:tblPr firstRow="1" bandRow="1">
                <a:tableStyleId>{D7AC3CCA-C797-4891-BE02-D94E43425B78}</a:tableStyleId>
              </a:tblPr>
              <a:tblGrid>
                <a:gridCol w="46386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42899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55034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8144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8144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1300351"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№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наименование </a:t>
                      </a:r>
                      <a:r>
                        <a:rPr lang="ru-RU" sz="1600" dirty="0" err="1" smtClean="0"/>
                        <a:t>Профстандарта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возможные наименования должностей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утвержденный</a:t>
                      </a:r>
                      <a:r>
                        <a:rPr lang="ru-RU" sz="1600" baseline="0" dirty="0" smtClean="0"/>
                        <a:t> документ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дата, с которой официально начинает применяться</a:t>
                      </a:r>
                      <a:endParaRPr lang="ru-RU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785704">
                <a:tc>
                  <a:txBody>
                    <a:bodyPr/>
                    <a:lstStyle/>
                    <a:p>
                      <a:endParaRPr lang="ru-RU" sz="1600" dirty="0" smtClean="0"/>
                    </a:p>
                    <a:p>
                      <a:endParaRPr lang="ru-RU" sz="1600" dirty="0" smtClean="0"/>
                    </a:p>
                    <a:p>
                      <a:r>
                        <a:rPr lang="ru-RU" sz="1600" dirty="0" smtClean="0"/>
                        <a:t>5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+mn-lt"/>
                          <a:ea typeface="Times New Roman"/>
                        </a:rPr>
                        <a:t>Педагог профессионального обучения, профессионального образования и дополнительного профессионального образования</a:t>
                      </a:r>
                    </a:p>
                  </a:txBody>
                  <a:tcPr marL="95250" marR="95250" marT="47625" marB="47625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+mn-lt"/>
                          <a:ea typeface="Times New Roman"/>
                        </a:rPr>
                        <a:t>Преподаватель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+mn-lt"/>
                          <a:ea typeface="Times New Roman"/>
                        </a:rPr>
                        <a:t>Мастер производственного обучения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+mn-lt"/>
                          <a:ea typeface="Times New Roman"/>
                        </a:rPr>
                        <a:t>Методист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+mn-lt"/>
                          <a:ea typeface="Times New Roman"/>
                        </a:rPr>
                        <a:t>Старший методист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+mn-lt"/>
                          <a:ea typeface="Times New Roman"/>
                        </a:rPr>
                        <a:t>Старший преподаватель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+mn-lt"/>
                          <a:ea typeface="Times New Roman"/>
                        </a:rPr>
                        <a:t>Ассистент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+mn-lt"/>
                          <a:ea typeface="Times New Roman"/>
                        </a:rPr>
                        <a:t>Доцент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+mn-lt"/>
                          <a:ea typeface="Times New Roman"/>
                        </a:rPr>
                        <a:t>Профессор</a:t>
                      </a:r>
                    </a:p>
                  </a:txBody>
                  <a:tcPr marL="95250" marR="95250" marT="47625" marB="47625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u="none" strike="noStrike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</a:rPr>
                        <a:t>Приказ</a:t>
                      </a:r>
                      <a:r>
                        <a:rPr lang="ru-RU" sz="1200" u="none" strike="noStrike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</a:rPr>
                        <a:t> </a:t>
                      </a:r>
                      <a:r>
                        <a:rPr lang="ru-RU" sz="1200" dirty="0" smtClean="0">
                          <a:effectLst/>
                          <a:latin typeface="+mn-lt"/>
                          <a:ea typeface="Times New Roman"/>
                        </a:rPr>
                        <a:t>Минтруда </a:t>
                      </a:r>
                      <a:r>
                        <a:rPr lang="ru-RU" sz="1200" dirty="0">
                          <a:effectLst/>
                          <a:latin typeface="+mn-lt"/>
                          <a:ea typeface="Times New Roman"/>
                        </a:rPr>
                        <a:t>России N 608н от 8 сентября 2015 г.</a:t>
                      </a:r>
                    </a:p>
                  </a:txBody>
                  <a:tcPr marL="95250" marR="95250" marT="47625" marB="47625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+mn-lt"/>
                          <a:ea typeface="Times New Roman"/>
                        </a:rPr>
                        <a:t>1января 2017 г</a:t>
                      </a:r>
                    </a:p>
                  </a:txBody>
                  <a:tcPr marL="95250" marR="95250" marT="47625" marB="47625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008112">
                <a:tc>
                  <a:txBody>
                    <a:bodyPr/>
                    <a:lstStyle/>
                    <a:p>
                      <a:endParaRPr lang="ru-RU" sz="1600" dirty="0" smtClean="0"/>
                    </a:p>
                    <a:p>
                      <a:r>
                        <a:rPr lang="ru-RU" sz="1600" dirty="0" smtClean="0"/>
                        <a:t>6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+mn-lt"/>
                          <a:ea typeface="Times New Roman"/>
                        </a:rPr>
                        <a:t>Мастер производственного обучения вождению транспортных средств соответствующих категорий и подкатегорий</a:t>
                      </a:r>
                    </a:p>
                  </a:txBody>
                  <a:tcPr marL="95250" marR="95250" marT="47625" marB="47625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+mn-lt"/>
                          <a:ea typeface="Times New Roman"/>
                        </a:rPr>
                        <a:t>Мастер производственного обучения</a:t>
                      </a:r>
                    </a:p>
                  </a:txBody>
                  <a:tcPr marL="95250" marR="95250" marT="47625" marB="47625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u="none" strike="noStrike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</a:rPr>
                        <a:t>Приказ</a:t>
                      </a:r>
                      <a:r>
                        <a:rPr lang="ru-RU" sz="1200" u="none" strike="noStrike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</a:rPr>
                        <a:t> </a:t>
                      </a:r>
                      <a:r>
                        <a:rPr lang="ru-RU" sz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</a:rPr>
                        <a:t>Минтруда </a:t>
                      </a: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</a:rPr>
                        <a:t>России N 603н от 28 сентября 2018 г.</a:t>
                      </a:r>
                    </a:p>
                  </a:txBody>
                  <a:tcPr marL="95250" marR="95250" marT="47625" marB="47625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+mn-lt"/>
                          <a:ea typeface="Times New Roman"/>
                        </a:rPr>
                        <a:t>28 октября 2018 г.</a:t>
                      </a:r>
                    </a:p>
                  </a:txBody>
                  <a:tcPr marL="95250" marR="95250" marT="47625" marB="47625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546056">
                <a:tc>
                  <a:txBody>
                    <a:bodyPr/>
                    <a:lstStyle/>
                    <a:p>
                      <a:endParaRPr lang="ru-RU" sz="1600" dirty="0" smtClean="0"/>
                    </a:p>
                    <a:p>
                      <a:r>
                        <a:rPr lang="ru-RU" sz="1600" dirty="0" smtClean="0"/>
                        <a:t>7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+mn-lt"/>
                          <a:ea typeface="Times New Roman"/>
                        </a:rPr>
                        <a:t>Специалист, участвующий в организации деятельности детского коллектива (вожатый)</a:t>
                      </a:r>
                    </a:p>
                  </a:txBody>
                  <a:tcPr marL="95250" marR="95250" marT="47625" marB="47625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+mn-lt"/>
                          <a:ea typeface="Times New Roman"/>
                        </a:rPr>
                        <a:t>Вожатый</a:t>
                      </a:r>
                    </a:p>
                  </a:txBody>
                  <a:tcPr marL="95250" marR="95250" marT="47625" marB="47625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u="none" strike="noStrike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</a:rPr>
                        <a:t>Приказ</a:t>
                      </a:r>
                      <a:r>
                        <a:rPr lang="ru-RU" sz="1200" u="none" strike="noStrike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</a:rPr>
                        <a:t> </a:t>
                      </a:r>
                      <a:r>
                        <a:rPr lang="ru-RU" sz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</a:rPr>
                        <a:t>Минтруда </a:t>
                      </a: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</a:rPr>
                        <a:t>России N 840н от 25 декабря 2018 г.</a:t>
                      </a:r>
                    </a:p>
                  </a:txBody>
                  <a:tcPr marL="95250" marR="95250" marT="47625" marB="47625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+mn-lt"/>
                          <a:ea typeface="Times New Roman"/>
                        </a:rPr>
                        <a:t>29 января 2019 г.</a:t>
                      </a:r>
                    </a:p>
                  </a:txBody>
                  <a:tcPr marL="95250" marR="95250" marT="47625" marB="47625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377754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408372"/>
            <a:ext cx="8640960" cy="1039427"/>
          </a:xfrm>
        </p:spPr>
        <p:txBody>
          <a:bodyPr>
            <a:normAutofit fontScale="90000"/>
          </a:bodyPr>
          <a:lstStyle/>
          <a:p>
            <a:r>
              <a:rPr lang="ru-RU" sz="2000" dirty="0" smtClean="0"/>
              <a:t>Определить перечень нормативно-правовых документов ОО, в которые необходимо внести изменения в связи с введением </a:t>
            </a:r>
            <a:r>
              <a:rPr lang="ru-RU" sz="2000" dirty="0" err="1" smtClean="0"/>
              <a:t>пс</a:t>
            </a: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1600" dirty="0" smtClean="0">
                <a:solidFill>
                  <a:srgbClr val="C00000"/>
                </a:solidFill>
              </a:rPr>
              <a:t> </a:t>
            </a:r>
            <a:r>
              <a:rPr lang="ru-RU" sz="1600" i="1" dirty="0" smtClean="0">
                <a:solidFill>
                  <a:srgbClr val="C00000"/>
                </a:solidFill>
              </a:rPr>
              <a:t>(Письмо МОИН РБ от 12.08.2019 №01-35/3260</a:t>
            </a:r>
            <a:r>
              <a:rPr lang="ru-RU" sz="1600" dirty="0" smtClean="0">
                <a:solidFill>
                  <a:srgbClr val="C00000"/>
                </a:solidFill>
              </a:rPr>
              <a:t>)</a:t>
            </a:r>
            <a:endParaRPr lang="ru-RU" sz="1600" dirty="0">
              <a:solidFill>
                <a:srgbClr val="C0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1752600"/>
            <a:ext cx="8856984" cy="4844752"/>
          </a:xfrm>
        </p:spPr>
        <p:txBody>
          <a:bodyPr>
            <a:normAutofit fontScale="70000" lnSpcReduction="20000"/>
          </a:bodyPr>
          <a:lstStyle/>
          <a:p>
            <a:r>
              <a:rPr lang="ru-RU" dirty="0"/>
              <a:t>- </a:t>
            </a:r>
            <a:r>
              <a:rPr lang="ru-RU" b="1" dirty="0"/>
              <a:t>коллективный договор </a:t>
            </a:r>
            <a:r>
              <a:rPr lang="ru-RU" dirty="0"/>
              <a:t>(при необходимости изменения условий и порядка осуществления работодателем подготовки работников и дополнительного профессионального образования работников);</a:t>
            </a:r>
          </a:p>
          <a:p>
            <a:r>
              <a:rPr lang="ru-RU" dirty="0"/>
              <a:t>- </a:t>
            </a:r>
            <a:r>
              <a:rPr lang="ru-RU" b="1" dirty="0"/>
              <a:t>локальный нормативный акт</a:t>
            </a:r>
            <a:r>
              <a:rPr lang="ru-RU" dirty="0"/>
              <a:t>, определяющий формы подготовки и дополнительного профессионального образования работников, перечень необходимых профессий и специальностей;</a:t>
            </a:r>
          </a:p>
          <a:p>
            <a:r>
              <a:rPr lang="ru-RU" dirty="0"/>
              <a:t>- </a:t>
            </a:r>
            <a:r>
              <a:rPr lang="ru-RU" b="1" dirty="0"/>
              <a:t>дополнительные соглашения к трудовым договорам </a:t>
            </a:r>
            <a:r>
              <a:rPr lang="ru-RU" dirty="0"/>
              <a:t>(в части закрепления обязанности работодателя проводить профессиональное обучение или дополнительное профессиональное образование работников, если это является условием выполнения работниками определенных видов деятельности);</a:t>
            </a:r>
          </a:p>
          <a:p>
            <a:r>
              <a:rPr lang="ru-RU" dirty="0"/>
              <a:t>- </a:t>
            </a:r>
            <a:r>
              <a:rPr lang="ru-RU" b="1" dirty="0"/>
              <a:t>должностные инструкции </a:t>
            </a:r>
            <a:r>
              <a:rPr lang="ru-RU" dirty="0"/>
              <a:t>конкретных работников, являющиеся приложением к трудовому договору (в части изменения требований к квалификации);</a:t>
            </a:r>
          </a:p>
          <a:p>
            <a:r>
              <a:rPr lang="ru-RU" dirty="0"/>
              <a:t>- </a:t>
            </a:r>
            <a:r>
              <a:rPr lang="ru-RU" b="1" dirty="0"/>
              <a:t>договоры с работниками </a:t>
            </a:r>
            <a:r>
              <a:rPr lang="ru-RU" dirty="0"/>
              <a:t>о реализации их права на подготовку и дополнительное профессиональное образование (ст. 197 ТК РФ).</a:t>
            </a:r>
          </a:p>
          <a:p>
            <a:r>
              <a:rPr lang="ru-RU" dirty="0"/>
              <a:t>- </a:t>
            </a:r>
            <a:r>
              <a:rPr lang="ru-RU" b="1" dirty="0"/>
              <a:t>штатные расписания </a:t>
            </a:r>
            <a:r>
              <a:rPr lang="ru-RU" dirty="0"/>
              <a:t>государственных учреждений области, государственных унитарных предприятий (при необходимости приведения в соответствие профессиональным стандартам).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244752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dirty="0"/>
              <a:t>Пример изменений документов в соответствии с </a:t>
            </a:r>
            <a:r>
              <a:rPr lang="ru-RU" sz="2800" dirty="0" err="1"/>
              <a:t>профстандартами</a:t>
            </a:r>
            <a:endParaRPr lang="ru-RU" sz="2800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06032932"/>
              </p:ext>
            </p:extLst>
          </p:nvPr>
        </p:nvGraphicFramePr>
        <p:xfrm>
          <a:off x="251520" y="1752600"/>
          <a:ext cx="8568951" cy="477274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3561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53101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50233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719767">
                <a:tc>
                  <a:txBody>
                    <a:bodyPr/>
                    <a:lstStyle/>
                    <a:p>
                      <a:r>
                        <a:rPr lang="ru-RU" dirty="0" smtClean="0"/>
                        <a:t>№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Наименование</a:t>
                      </a:r>
                      <a:r>
                        <a:rPr lang="ru-RU" baseline="0" dirty="0" smtClean="0"/>
                        <a:t> документа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Положения</a:t>
                      </a:r>
                      <a:r>
                        <a:rPr lang="ru-RU" baseline="0" dirty="0" smtClean="0"/>
                        <a:t> документа, в которые надо внести изменения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30068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1</a:t>
                      </a:r>
                      <a:endParaRPr lang="ru-RU" sz="1400" dirty="0"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47625" marR="47625" marT="47625" marB="47625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Должностные инструкции</a:t>
                      </a:r>
                      <a:endParaRPr lang="ru-RU" sz="1400" dirty="0"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47625" marR="47625" marT="47625" marB="47625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1. Наименование должности.</a:t>
                      </a:r>
                      <a:endParaRPr lang="ru-RU" sz="1400" dirty="0"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2. Характеристика трудовой функции.</a:t>
                      </a:r>
                      <a:endParaRPr lang="ru-RU" sz="1400" dirty="0"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3. Требования к должности, в том числе:</a:t>
                      </a:r>
                      <a:endParaRPr lang="ru-RU" sz="1400" dirty="0"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  <a:p>
                      <a:pPr marL="342900" lvl="0" indent="-342900">
                        <a:lnSpc>
                          <a:spcPct val="100000"/>
                        </a:lnSpc>
                        <a:spcAft>
                          <a:spcPts val="0"/>
                        </a:spcAft>
                        <a:buSzPts val="1000"/>
                        <a:buFont typeface="Symbol"/>
                        <a:buChar char=""/>
                        <a:tabLst>
                          <a:tab pos="457200" algn="l"/>
                        </a:tabLst>
                      </a:pPr>
                      <a:r>
                        <a:rPr lang="ru-RU" sz="1600" dirty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уровень квалификации;</a:t>
                      </a:r>
                      <a:endParaRPr lang="ru-RU" sz="1400" dirty="0"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  <a:p>
                      <a:pPr marL="342900" lvl="0" indent="-342900">
                        <a:lnSpc>
                          <a:spcPct val="100000"/>
                        </a:lnSpc>
                        <a:spcAft>
                          <a:spcPts val="0"/>
                        </a:spcAft>
                        <a:buSzPts val="1000"/>
                        <a:buFont typeface="Symbol"/>
                        <a:buChar char=""/>
                        <a:tabLst>
                          <a:tab pos="457200" algn="l"/>
                        </a:tabLst>
                      </a:pPr>
                      <a:r>
                        <a:rPr lang="ru-RU" sz="1600" dirty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требования к уровню образования;</a:t>
                      </a:r>
                      <a:endParaRPr lang="ru-RU" sz="1400" dirty="0"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  <a:p>
                      <a:pPr marL="342900" lvl="0" indent="-342900">
                        <a:lnSpc>
                          <a:spcPct val="100000"/>
                        </a:lnSpc>
                        <a:spcAft>
                          <a:spcPts val="0"/>
                        </a:spcAft>
                        <a:buSzPts val="1000"/>
                        <a:buFont typeface="Symbol"/>
                        <a:buChar char=""/>
                        <a:tabLst>
                          <a:tab pos="457200" algn="l"/>
                        </a:tabLst>
                      </a:pPr>
                      <a:r>
                        <a:rPr lang="ru-RU" sz="1600" dirty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требования к опыту практической работы;</a:t>
                      </a:r>
                      <a:endParaRPr lang="ru-RU" sz="1400" dirty="0"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  <a:p>
                      <a:pPr marL="342900" lvl="0" indent="-342900">
                        <a:lnSpc>
                          <a:spcPct val="100000"/>
                        </a:lnSpc>
                        <a:spcAft>
                          <a:spcPts val="0"/>
                        </a:spcAft>
                        <a:buSzPts val="1000"/>
                        <a:buFont typeface="Symbol"/>
                        <a:buChar char=""/>
                        <a:tabLst>
                          <a:tab pos="457200" algn="l"/>
                        </a:tabLst>
                      </a:pPr>
                      <a:r>
                        <a:rPr lang="ru-RU" sz="1600" dirty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особые условия допуска к работе</a:t>
                      </a:r>
                      <a:endParaRPr lang="ru-RU" sz="1400" dirty="0"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47625" marR="47625" marT="47625" marB="47625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752291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2</a:t>
                      </a:r>
                      <a:endParaRPr lang="ru-RU" sz="1400" dirty="0"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47625" marR="47625" marT="47625" marB="47625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Положение об аттестации работников на соответствие занимаемой должности</a:t>
                      </a:r>
                      <a:endParaRPr lang="ru-RU" sz="1400" dirty="0"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47625" marR="47625" marT="47625" marB="47625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1. Определение уровня квалификации работников.</a:t>
                      </a:r>
                      <a:endParaRPr lang="ru-RU" sz="1400" dirty="0"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2. Перечень необходимых профессиональных знаний, умений, навыков, оцениваемых в процессе аттестации</a:t>
                      </a:r>
                      <a:endParaRPr lang="ru-RU" sz="1400" dirty="0"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47625" marR="47625" marT="47625" marB="47625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048668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dirty="0"/>
              <a:t>Пример изменений документов в соответствии с </a:t>
            </a:r>
            <a:r>
              <a:rPr lang="ru-RU" sz="2800" dirty="0" err="1"/>
              <a:t>профстандартами</a:t>
            </a:r>
            <a:endParaRPr lang="ru-RU" sz="2800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408956406"/>
              </p:ext>
            </p:extLst>
          </p:nvPr>
        </p:nvGraphicFramePr>
        <p:xfrm>
          <a:off x="323529" y="1752600"/>
          <a:ext cx="8496942" cy="477274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3111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56866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39716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708322">
                <a:tc>
                  <a:txBody>
                    <a:bodyPr/>
                    <a:lstStyle/>
                    <a:p>
                      <a:r>
                        <a:rPr lang="ru-RU" dirty="0" smtClean="0"/>
                        <a:t>№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Наименование документа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Положения документа, в которые надо внести изменения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01610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chemeClr val="accent4">
                              <a:lumMod val="50000"/>
                            </a:schemeClr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3</a:t>
                      </a:r>
                      <a:endParaRPr lang="ru-RU" sz="1800">
                        <a:solidFill>
                          <a:schemeClr val="accent4">
                            <a:lumMod val="50000"/>
                          </a:schemeClr>
                        </a:solidFill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47625" marR="47625" marT="47625" marB="47625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chemeClr val="accent4">
                              <a:lumMod val="50000"/>
                            </a:schemeClr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Положение об организации обучения работников</a:t>
                      </a:r>
                      <a:endParaRPr lang="ru-RU" sz="1800">
                        <a:solidFill>
                          <a:schemeClr val="accent4">
                            <a:lumMod val="50000"/>
                          </a:schemeClr>
                        </a:solidFill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47625" marR="47625" marT="47625" marB="47625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accent4">
                              <a:lumMod val="50000"/>
                            </a:schemeClr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Порядок определения потребности в обучении </a:t>
                      </a:r>
                      <a:r>
                        <a:rPr lang="ru-RU" sz="1800" dirty="0" smtClean="0">
                          <a:solidFill>
                            <a:schemeClr val="accent4">
                              <a:lumMod val="50000"/>
                            </a:schemeClr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работников</a:t>
                      </a: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1800" dirty="0">
                        <a:solidFill>
                          <a:schemeClr val="accent4">
                            <a:lumMod val="50000"/>
                          </a:schemeClr>
                        </a:solidFill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47625" marR="47625" marT="47625" marB="47625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12539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chemeClr val="accent4">
                              <a:lumMod val="50000"/>
                            </a:schemeClr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4</a:t>
                      </a:r>
                      <a:endParaRPr lang="ru-RU" sz="1800">
                        <a:solidFill>
                          <a:schemeClr val="accent4">
                            <a:lumMod val="50000"/>
                          </a:schemeClr>
                        </a:solidFill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47625" marR="47625" marT="47625" marB="47625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chemeClr val="accent4">
                              <a:lumMod val="50000"/>
                            </a:schemeClr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Штатное расписание</a:t>
                      </a:r>
                      <a:endParaRPr lang="ru-RU" sz="1800">
                        <a:solidFill>
                          <a:schemeClr val="accent4">
                            <a:lumMod val="50000"/>
                          </a:schemeClr>
                        </a:solidFill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47625" marR="47625" marT="47625" marB="47625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accent4">
                              <a:lumMod val="50000"/>
                            </a:schemeClr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Наименование </a:t>
                      </a:r>
                      <a:r>
                        <a:rPr lang="ru-RU" sz="1800" dirty="0" smtClean="0">
                          <a:solidFill>
                            <a:schemeClr val="accent4">
                              <a:lumMod val="50000"/>
                            </a:schemeClr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должностей</a:t>
                      </a: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1800" dirty="0">
                        <a:solidFill>
                          <a:schemeClr val="accent4">
                            <a:lumMod val="50000"/>
                          </a:schemeClr>
                        </a:solidFill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47625" marR="47625" marT="47625" marB="47625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01610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chemeClr val="accent4">
                              <a:lumMod val="50000"/>
                            </a:schemeClr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5</a:t>
                      </a:r>
                      <a:endParaRPr lang="ru-RU" sz="1800">
                        <a:solidFill>
                          <a:schemeClr val="accent4">
                            <a:lumMod val="50000"/>
                          </a:schemeClr>
                        </a:solidFill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47625" marR="47625" marT="47625" marB="47625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chemeClr val="accent4">
                              <a:lumMod val="50000"/>
                            </a:schemeClr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Правила внутреннего трудового распорядка</a:t>
                      </a:r>
                      <a:endParaRPr lang="ru-RU" sz="1800">
                        <a:solidFill>
                          <a:schemeClr val="accent4">
                            <a:lumMod val="50000"/>
                          </a:schemeClr>
                        </a:solidFill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47625" marR="47625" marT="47625" marB="47625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accent4">
                              <a:lumMod val="50000"/>
                            </a:schemeClr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Оценка кандидатов на замещение вакантных </a:t>
                      </a:r>
                      <a:r>
                        <a:rPr lang="ru-RU" sz="1800" dirty="0" smtClean="0">
                          <a:solidFill>
                            <a:schemeClr val="accent4">
                              <a:lumMod val="50000"/>
                            </a:schemeClr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должностей</a:t>
                      </a: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1800" dirty="0">
                        <a:solidFill>
                          <a:schemeClr val="accent4">
                            <a:lumMod val="50000"/>
                          </a:schemeClr>
                        </a:solidFill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47625" marR="47625" marT="47625" marB="47625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319672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chemeClr val="accent4">
                              <a:lumMod val="50000"/>
                            </a:schemeClr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6</a:t>
                      </a:r>
                      <a:endParaRPr lang="ru-RU" sz="1800">
                        <a:solidFill>
                          <a:schemeClr val="accent4">
                            <a:lumMod val="50000"/>
                          </a:schemeClr>
                        </a:solidFill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47625" marR="47625" marT="47625" marB="47625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accent4">
                              <a:lumMod val="50000"/>
                            </a:schemeClr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Трудовые договоры</a:t>
                      </a:r>
                      <a:endParaRPr lang="ru-RU" sz="1800" dirty="0">
                        <a:solidFill>
                          <a:schemeClr val="accent4">
                            <a:lumMod val="50000"/>
                          </a:schemeClr>
                        </a:solidFill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47625" marR="47625" marT="47625" marB="47625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accent4">
                              <a:lumMod val="50000"/>
                            </a:schemeClr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1. Наименование должности.</a:t>
                      </a:r>
                      <a:endParaRPr lang="ru-RU" sz="1800" dirty="0">
                        <a:solidFill>
                          <a:schemeClr val="accent4">
                            <a:lumMod val="50000"/>
                          </a:schemeClr>
                        </a:solidFill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accent4">
                              <a:lumMod val="50000"/>
                            </a:schemeClr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2. Формулировка трудовой функции.</a:t>
                      </a:r>
                      <a:endParaRPr lang="ru-RU" sz="1800" dirty="0">
                        <a:solidFill>
                          <a:schemeClr val="accent4">
                            <a:lumMod val="50000"/>
                          </a:schemeClr>
                        </a:solidFill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accent4">
                              <a:lumMod val="50000"/>
                            </a:schemeClr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3. Права и обязанности</a:t>
                      </a:r>
                      <a:endParaRPr lang="ru-RU" sz="1800" dirty="0">
                        <a:solidFill>
                          <a:schemeClr val="accent4">
                            <a:lumMod val="50000"/>
                          </a:schemeClr>
                        </a:solidFill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47625" marR="47625" marT="47625" marB="47625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069824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1800" dirty="0" smtClean="0"/>
              <a:t>Анализ соответствия должностей штатного расписания наименованиям должностей, содержащимся в </a:t>
            </a:r>
            <a:r>
              <a:rPr lang="ru-RU" sz="1800" dirty="0" err="1" smtClean="0"/>
              <a:t>пс</a:t>
            </a:r>
            <a:r>
              <a:rPr lang="ru-RU" sz="1800" dirty="0" smtClean="0"/>
              <a:t/>
            </a:r>
            <a:br>
              <a:rPr lang="ru-RU" sz="1800" dirty="0" smtClean="0"/>
            </a:br>
            <a:r>
              <a:rPr lang="ru-RU" sz="1200" dirty="0" smtClean="0">
                <a:solidFill>
                  <a:srgbClr val="FF0000"/>
                </a:solidFill>
              </a:rPr>
              <a:t>(рекомендации ФГБУ «Всероссийский научно-исследовательский институт труда» </a:t>
            </a:r>
            <a:br>
              <a:rPr lang="ru-RU" sz="1200" dirty="0" smtClean="0">
                <a:solidFill>
                  <a:srgbClr val="FF0000"/>
                </a:solidFill>
              </a:rPr>
            </a:br>
            <a:r>
              <a:rPr lang="ru-RU" sz="1200" dirty="0" err="1" smtClean="0">
                <a:solidFill>
                  <a:srgbClr val="FF0000"/>
                </a:solidFill>
              </a:rPr>
              <a:t>Митруда</a:t>
            </a:r>
            <a:r>
              <a:rPr lang="ru-RU" sz="1200" dirty="0" smtClean="0">
                <a:solidFill>
                  <a:srgbClr val="FF0000"/>
                </a:solidFill>
              </a:rPr>
              <a:t> России)</a:t>
            </a:r>
            <a:endParaRPr lang="ru-RU" sz="1200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1752600"/>
            <a:ext cx="8784976" cy="4700736"/>
          </a:xfrm>
        </p:spPr>
        <p:txBody>
          <a:bodyPr>
            <a:noAutofit/>
          </a:bodyPr>
          <a:lstStyle/>
          <a:p>
            <a:r>
              <a:rPr lang="ru-RU" sz="1600" dirty="0"/>
              <a:t>Согласно части второй статьи 57 Кодекса </a:t>
            </a:r>
            <a:r>
              <a:rPr lang="ru-RU" sz="1600" u="sng" dirty="0"/>
              <a:t>наименования должностей</a:t>
            </a:r>
            <a:r>
              <a:rPr lang="ru-RU" sz="1600" dirty="0"/>
              <a:t>, профессий, специальностей и квалификационные требования к ним </a:t>
            </a:r>
            <a:r>
              <a:rPr lang="ru-RU" sz="1600" u="sng" dirty="0"/>
              <a:t>должны соответствовать</a:t>
            </a:r>
            <a:r>
              <a:rPr lang="ru-RU" sz="1600" dirty="0"/>
              <a:t> наименованиям и требованиям, указанным </a:t>
            </a:r>
            <a:r>
              <a:rPr lang="ru-RU" sz="1600" u="sng" dirty="0"/>
              <a:t>в квалификационных справочниках или профессиональных стандартах</a:t>
            </a:r>
            <a:r>
              <a:rPr lang="ru-RU" sz="1600" dirty="0"/>
              <a:t>, если в соответствии с Кодексом или иными федеральными законами с выполнением работ по этим должностям, профессиям, специальностям связано предоставление </a:t>
            </a:r>
            <a:r>
              <a:rPr lang="ru-RU" sz="1600" u="sng" dirty="0"/>
              <a:t>компенсаций</a:t>
            </a:r>
            <a:r>
              <a:rPr lang="ru-RU" sz="1600" dirty="0"/>
              <a:t> и </a:t>
            </a:r>
            <a:r>
              <a:rPr lang="ru-RU" sz="1600" u="sng" dirty="0"/>
              <a:t>льгот</a:t>
            </a:r>
            <a:r>
              <a:rPr lang="ru-RU" sz="1600" dirty="0"/>
              <a:t> либо наличие </a:t>
            </a:r>
            <a:r>
              <a:rPr lang="ru-RU" sz="1600" u="sng" dirty="0"/>
              <a:t>ограничений</a:t>
            </a:r>
            <a:r>
              <a:rPr lang="ru-RU" sz="1600" dirty="0" smtClean="0"/>
              <a:t>.</a:t>
            </a:r>
          </a:p>
          <a:p>
            <a:endParaRPr lang="ru-RU" sz="1600" dirty="0"/>
          </a:p>
          <a:p>
            <a:r>
              <a:rPr lang="ru-RU" sz="1600" b="1" i="1" dirty="0" err="1" smtClean="0"/>
              <a:t>Справочно</a:t>
            </a:r>
            <a:r>
              <a:rPr lang="ru-RU" sz="1600" b="1" i="1" dirty="0"/>
              <a:t>.</a:t>
            </a:r>
            <a:r>
              <a:rPr lang="ru-RU" sz="1600" i="1" dirty="0"/>
              <a:t> Если работнику установлены льготы, компенсации или существуют ограничения на выполнение работ по должностям, профессиям, то </a:t>
            </a:r>
            <a:r>
              <a:rPr lang="ru-RU" sz="1600" i="1" u="sng" dirty="0"/>
              <a:t>ущемление прав </a:t>
            </a:r>
            <a:r>
              <a:rPr lang="ru-RU" sz="1600" i="1" dirty="0"/>
              <a:t>работника в этом случае </a:t>
            </a:r>
            <a:r>
              <a:rPr lang="ru-RU" sz="1600" i="1" u="sng" dirty="0"/>
              <a:t>недопустимо</a:t>
            </a:r>
            <a:r>
              <a:rPr lang="ru-RU" sz="1600" i="1" dirty="0"/>
              <a:t>. В случае </a:t>
            </a:r>
            <a:r>
              <a:rPr lang="ru-RU" sz="1600" i="1" u="sng" dirty="0"/>
              <a:t>несоответствия наименований должностей</a:t>
            </a:r>
            <a:r>
              <a:rPr lang="ru-RU" sz="1600" i="1" dirty="0"/>
              <a:t>, профессий, указанных в профессиональных стандартах, наименованиям профессий и должностей, содержащихся в Списках производств, работ, профессий, должностей и показателей, дающих право на льготное пенсионное обеспечение, утвержденных постановлением Кабинета Министров СССР от 26 января 1991 г. № 10, для сохранения права работников на льготное пенсионное обеспечение </a:t>
            </a:r>
            <a:r>
              <a:rPr lang="ru-RU" sz="1600" i="1" u="sng" dirty="0"/>
              <a:t>рекомендуется использовать квалификационные справочники</a:t>
            </a:r>
            <a:r>
              <a:rPr lang="ru-RU" sz="1600" i="1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4524114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Овал 16"/>
          <p:cNvSpPr/>
          <p:nvPr/>
        </p:nvSpPr>
        <p:spPr>
          <a:xfrm>
            <a:off x="1331640" y="1700808"/>
            <a:ext cx="1512168" cy="288032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252" t="67526" r="34811" b="5998"/>
          <a:stretch/>
        </p:blipFill>
        <p:spPr bwMode="auto">
          <a:xfrm>
            <a:off x="179512" y="260648"/>
            <a:ext cx="8341033" cy="24864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318" t="37500" r="21690" b="38636"/>
          <a:stretch/>
        </p:blipFill>
        <p:spPr bwMode="auto">
          <a:xfrm>
            <a:off x="1835696" y="4653136"/>
            <a:ext cx="7024915" cy="1745673"/>
          </a:xfrm>
          <a:prstGeom prst="rect">
            <a:avLst/>
          </a:prstGeom>
          <a:noFill/>
          <a:ln w="38100">
            <a:solidFill>
              <a:srgbClr val="C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9" name="Соединительная линия уступом 8"/>
          <p:cNvCxnSpPr/>
          <p:nvPr/>
        </p:nvCxnSpPr>
        <p:spPr>
          <a:xfrm rot="5400000">
            <a:off x="215516" y="2600908"/>
            <a:ext cx="1872208" cy="360040"/>
          </a:xfrm>
          <a:prstGeom prst="bentConnector3">
            <a:avLst>
              <a:gd name="adj1" fmla="val 419"/>
            </a:avLst>
          </a:prstGeom>
          <a:ln w="3810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Соединительная линия уступом 13"/>
          <p:cNvCxnSpPr>
            <a:stCxn id="1028" idx="1"/>
          </p:cNvCxnSpPr>
          <p:nvPr/>
        </p:nvCxnSpPr>
        <p:spPr>
          <a:xfrm rot="10800000">
            <a:off x="971600" y="4149081"/>
            <a:ext cx="864096" cy="1376893"/>
          </a:xfrm>
          <a:prstGeom prst="bentConnector2">
            <a:avLst/>
          </a:prstGeom>
          <a:ln w="3810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Прямоугольник 17"/>
          <p:cNvSpPr/>
          <p:nvPr/>
        </p:nvSpPr>
        <p:spPr>
          <a:xfrm>
            <a:off x="755576" y="3717032"/>
            <a:ext cx="7488832" cy="432049"/>
          </a:xfrm>
          <a:prstGeom prst="rect">
            <a:avLst/>
          </a:prstGeom>
          <a:solidFill>
            <a:schemeClr val="bg1"/>
          </a:solidFill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rgbClr val="C00000"/>
                </a:solidFill>
              </a:rPr>
              <a:t>Цель деятельности</a:t>
            </a:r>
            <a:endParaRPr lang="ru-RU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1291633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3573016"/>
            <a:ext cx="8784976" cy="3024336"/>
          </a:xfrm>
        </p:spPr>
        <p:txBody>
          <a:bodyPr>
            <a:normAutofit lnSpcReduction="10000"/>
          </a:bodyPr>
          <a:lstStyle/>
          <a:p>
            <a:r>
              <a:rPr lang="ru-RU" dirty="0"/>
              <a:t>Перечень в позиции </a:t>
            </a:r>
            <a:r>
              <a:rPr lang="ru-RU" b="1" dirty="0"/>
              <a:t>«Возможные наименования должностей, профессий» </a:t>
            </a:r>
            <a:r>
              <a:rPr lang="ru-RU" dirty="0"/>
              <a:t>описания обобщенной трудовой функции профессионального стандарта </a:t>
            </a:r>
            <a:r>
              <a:rPr lang="ru-RU" u="sng" dirty="0"/>
              <a:t>не является исчерпывающим или закрытым</a:t>
            </a:r>
            <a:r>
              <a:rPr lang="ru-RU" dirty="0"/>
              <a:t>. </a:t>
            </a:r>
            <a:endParaRPr lang="ru-RU" dirty="0" smtClean="0"/>
          </a:p>
          <a:p>
            <a:r>
              <a:rPr lang="ru-RU" dirty="0" smtClean="0"/>
              <a:t>Введение </a:t>
            </a:r>
            <a:r>
              <a:rPr lang="ru-RU" dirty="0"/>
              <a:t>в действие профессионального стандарта </a:t>
            </a:r>
            <a:r>
              <a:rPr lang="ru-RU" u="sng" dirty="0"/>
              <a:t>не обязывает работодателя </a:t>
            </a:r>
            <a:r>
              <a:rPr lang="ru-RU" dirty="0"/>
              <a:t>переименовывать должности в штатном расписании.</a:t>
            </a: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180" t="30017" r="21605" b="39214"/>
          <a:stretch/>
        </p:blipFill>
        <p:spPr bwMode="auto">
          <a:xfrm>
            <a:off x="179512" y="332656"/>
            <a:ext cx="8856000" cy="27267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Стрелка вправо 4"/>
          <p:cNvSpPr/>
          <p:nvPr/>
        </p:nvSpPr>
        <p:spPr>
          <a:xfrm>
            <a:off x="0" y="2492896"/>
            <a:ext cx="539552" cy="432048"/>
          </a:xfrm>
          <a:prstGeom prst="rightArrow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676726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513" y="974725"/>
            <a:ext cx="9218613" cy="4906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916178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4169746"/>
            <a:ext cx="9036496" cy="2787645"/>
          </a:xfrm>
        </p:spPr>
        <p:txBody>
          <a:bodyPr>
            <a:normAutofit/>
          </a:bodyPr>
          <a:lstStyle/>
          <a:p>
            <a:r>
              <a:rPr lang="ru-RU" sz="1800" dirty="0"/>
              <a:t>В разделе </a:t>
            </a:r>
            <a:r>
              <a:rPr lang="ru-RU" sz="1800" b="1" dirty="0"/>
              <a:t>«Дополнительные характеристики» </a:t>
            </a:r>
            <a:r>
              <a:rPr lang="ru-RU" sz="1800" dirty="0"/>
              <a:t>приводится сопряжение описания обобщенной трудовой функции с действующими классификаторами и справочниками социально-трудовой, образовательной и научной информации. </a:t>
            </a:r>
            <a:endParaRPr lang="ru-RU" sz="1800" dirty="0" smtClean="0"/>
          </a:p>
          <a:p>
            <a:r>
              <a:rPr lang="ru-RU" sz="1800" dirty="0" smtClean="0"/>
              <a:t>При </a:t>
            </a:r>
            <a:r>
              <a:rPr lang="ru-RU" sz="1800" dirty="0"/>
              <a:t>этом перечень приведенных кодов общероссийского классификатора специальностей по образованию (ОКСО) определяет приоритетную направленность (профиль) профессионального образования в обобщенной трудовой функции и не является исчерпывающим.</a:t>
            </a: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376" t="37523" r="21535" b="14706"/>
          <a:stretch/>
        </p:blipFill>
        <p:spPr bwMode="auto">
          <a:xfrm>
            <a:off x="467544" y="116632"/>
            <a:ext cx="8387992" cy="40531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Стрелка вправо 3"/>
          <p:cNvSpPr/>
          <p:nvPr/>
        </p:nvSpPr>
        <p:spPr>
          <a:xfrm>
            <a:off x="0" y="116632"/>
            <a:ext cx="755576" cy="576064"/>
          </a:xfrm>
          <a:prstGeom prst="rightArrow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269167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000" dirty="0" smtClean="0"/>
              <a:t>Провести </a:t>
            </a:r>
            <a:r>
              <a:rPr lang="ru-RU" sz="2000" dirty="0"/>
              <a:t>анализ соответствия  работников ОО к квалификационным требованиям образованию и стажу, установленными </a:t>
            </a:r>
            <a:r>
              <a:rPr lang="ru-RU" sz="2000" dirty="0" err="1"/>
              <a:t>профстандартами</a:t>
            </a:r>
            <a:endParaRPr lang="ru-RU" sz="20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1752600"/>
            <a:ext cx="8435280" cy="4700736"/>
          </a:xfrm>
        </p:spPr>
        <p:txBody>
          <a:bodyPr>
            <a:normAutofit fontScale="85000" lnSpcReduction="10000"/>
          </a:bodyPr>
          <a:lstStyle/>
          <a:p>
            <a:r>
              <a:rPr lang="ru-RU" dirty="0"/>
              <a:t>Согласно статье </a:t>
            </a:r>
            <a:r>
              <a:rPr lang="ru-RU" b="1" dirty="0"/>
              <a:t>195.3 Кодекса </a:t>
            </a:r>
            <a:r>
              <a:rPr lang="ru-RU" dirty="0"/>
              <a:t>требования к квалификации работников, содержащиеся в </a:t>
            </a:r>
            <a:r>
              <a:rPr lang="ru-RU" dirty="0" smtClean="0"/>
              <a:t>ПС, </a:t>
            </a:r>
            <a:r>
              <a:rPr lang="ru-RU" u="sng" dirty="0"/>
              <a:t>обязательны для работодателя</a:t>
            </a:r>
            <a:r>
              <a:rPr lang="ru-RU" dirty="0"/>
              <a:t> в случаях, если они установлены Кодексом, другими федеральными законами, иными нормативными правовыми актами Российской Федерации</a:t>
            </a:r>
            <a:r>
              <a:rPr lang="ru-RU" dirty="0" smtClean="0"/>
              <a:t>.</a:t>
            </a:r>
          </a:p>
          <a:p>
            <a:endParaRPr lang="ru-RU" dirty="0"/>
          </a:p>
          <a:p>
            <a:r>
              <a:rPr lang="ru-RU" i="1" dirty="0" err="1"/>
              <a:t>Справочно</a:t>
            </a:r>
            <a:r>
              <a:rPr lang="ru-RU" i="1" dirty="0"/>
              <a:t>. К иным нормативным правовым актам относятся: указы Президента Российской Федерации; постановления и распоряжения Правительства Российской Федерации; приказы Минтранса России, </a:t>
            </a:r>
            <a:r>
              <a:rPr lang="ru-RU" i="1" dirty="0" err="1"/>
              <a:t>Минобрнауки</a:t>
            </a:r>
            <a:r>
              <a:rPr lang="ru-RU" i="1" dirty="0"/>
              <a:t> России, Минтруда России (за исключением приказов об утверждении профессиональных стандартов), других федеральных </a:t>
            </a:r>
            <a:r>
              <a:rPr lang="ru-RU" i="1" dirty="0" smtClean="0"/>
              <a:t>органов исполнительной </a:t>
            </a:r>
            <a:r>
              <a:rPr lang="ru-RU" i="1" dirty="0"/>
              <a:t>власти, которые специально устанавливают требования к работникам, выполняющим те или иные трудовые обязанности, и носят нормативный правовой характер</a:t>
            </a:r>
            <a:r>
              <a:rPr lang="ru-RU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82339978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1752600"/>
            <a:ext cx="8496944" cy="4373563"/>
          </a:xfrm>
        </p:spPr>
        <p:txBody>
          <a:bodyPr>
            <a:normAutofit fontScale="92500" lnSpcReduction="10000"/>
          </a:bodyPr>
          <a:lstStyle/>
          <a:p>
            <a:r>
              <a:rPr lang="ru-RU" dirty="0"/>
              <a:t>Вступление в силу </a:t>
            </a:r>
            <a:r>
              <a:rPr lang="ru-RU" dirty="0" smtClean="0"/>
              <a:t>ПС </a:t>
            </a:r>
            <a:r>
              <a:rPr lang="ru-RU" u="sng" dirty="0" smtClean="0"/>
              <a:t>не </a:t>
            </a:r>
            <a:r>
              <a:rPr lang="ru-RU" u="sng" dirty="0"/>
              <a:t>является </a:t>
            </a:r>
            <a:r>
              <a:rPr lang="ru-RU" dirty="0"/>
              <a:t>основанием для увольнения работников.</a:t>
            </a:r>
          </a:p>
          <a:p>
            <a:r>
              <a:rPr lang="ru-RU" dirty="0" smtClean="0"/>
              <a:t>Ответственность </a:t>
            </a:r>
            <a:r>
              <a:rPr lang="ru-RU" dirty="0"/>
              <a:t>и полномочия по принятию кадровых решений являются полномочиями работодателей.</a:t>
            </a:r>
          </a:p>
          <a:p>
            <a:r>
              <a:rPr lang="ru-RU" dirty="0" smtClean="0"/>
              <a:t>При </a:t>
            </a:r>
            <a:r>
              <a:rPr lang="ru-RU" dirty="0"/>
              <a:t>отсутствии </a:t>
            </a:r>
            <a:r>
              <a:rPr lang="ru-RU" dirty="0" smtClean="0"/>
              <a:t>ПС </a:t>
            </a:r>
            <a:r>
              <a:rPr lang="ru-RU" dirty="0"/>
              <a:t>рекомендуется пользоваться квалификационными справочниками.</a:t>
            </a:r>
          </a:p>
          <a:p>
            <a:r>
              <a:rPr lang="ru-RU" dirty="0" smtClean="0"/>
              <a:t>ТК </a:t>
            </a:r>
            <a:r>
              <a:rPr lang="ru-RU" dirty="0"/>
              <a:t>предоставляет работодателю право </a:t>
            </a:r>
            <a:r>
              <a:rPr lang="ru-RU" u="sng" dirty="0"/>
              <a:t>самостоятельно</a:t>
            </a:r>
            <a:r>
              <a:rPr lang="ru-RU" dirty="0"/>
              <a:t> определять </a:t>
            </a:r>
            <a:r>
              <a:rPr lang="ru-RU" u="sng" dirty="0"/>
              <a:t>штатное расписание</a:t>
            </a:r>
            <a:r>
              <a:rPr lang="ru-RU" dirty="0"/>
              <a:t>, </a:t>
            </a:r>
            <a:r>
              <a:rPr lang="ru-RU" u="sng" dirty="0"/>
              <a:t>наименования должностей, профессий рабочих </a:t>
            </a:r>
            <a:r>
              <a:rPr lang="ru-RU" dirty="0"/>
              <a:t>и </a:t>
            </a:r>
            <a:r>
              <a:rPr lang="ru-RU" u="sng" dirty="0"/>
              <a:t>трудовых функций </a:t>
            </a:r>
            <a:r>
              <a:rPr lang="ru-RU" dirty="0"/>
              <a:t>работников в соответствии с уставом организации, устанавливать категории (разряды, классы) с учетом сложности и объема выполняемой работы (трудовых функций).</a:t>
            </a:r>
          </a:p>
        </p:txBody>
      </p:sp>
    </p:spTree>
    <p:extLst>
      <p:ext uri="{BB962C8B-B14F-4D97-AF65-F5344CB8AC3E}">
        <p14:creationId xmlns:p14="http://schemas.microsoft.com/office/powerpoint/2010/main" val="223254149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2"/>
          <p:cNvSpPr txBox="1">
            <a:spLocks/>
          </p:cNvSpPr>
          <p:nvPr/>
        </p:nvSpPr>
        <p:spPr>
          <a:xfrm>
            <a:off x="0" y="1676400"/>
            <a:ext cx="9036496" cy="4876800"/>
          </a:xfrm>
          <a:prstGeom prst="rect">
            <a:avLst/>
          </a:prstGeom>
        </p:spPr>
        <p:txBody>
          <a:bodyPr>
            <a:normAutofit fontScale="77500" lnSpcReduction="20000"/>
          </a:bodyPr>
          <a:lstStyle>
            <a:lvl1pPr marL="3429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40080" indent="-228600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Font typeface="Arial" pitchFamily="34" charset="0"/>
              <a:buChar char="•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14400" indent="-228600" algn="l" defTabSz="914400" rtl="0" eaLnBrk="1" latinLnBrk="0" hangingPunct="1">
              <a:spcBef>
                <a:spcPct val="20000"/>
              </a:spcBef>
              <a:buClr>
                <a:schemeClr val="accent3"/>
              </a:buClr>
              <a:buFont typeface="Arial" pitchFamily="34" charset="0"/>
              <a:buChar char="•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280160" indent="-228600" algn="l" defTabSz="914400" rtl="0" eaLnBrk="1" latinLnBrk="0" hangingPunct="1">
              <a:spcBef>
                <a:spcPct val="20000"/>
              </a:spcBef>
              <a:buClr>
                <a:schemeClr val="accent4"/>
              </a:buClr>
              <a:buFont typeface="Arial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554480" indent="-228600" algn="l" defTabSz="914400" rtl="0" eaLnBrk="1" latinLnBrk="0" hangingPunct="1">
              <a:spcBef>
                <a:spcPct val="20000"/>
              </a:spcBef>
              <a:buClr>
                <a:schemeClr val="accent5"/>
              </a:buClr>
              <a:buFont typeface="Arial" pitchFamily="34" charset="0"/>
              <a:buChar char="•"/>
              <a:defRPr sz="16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73736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011680" indent="-182880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Font typeface="Arial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194560" indent="-182880" algn="l" defTabSz="914400" rtl="0" eaLnBrk="1" latinLnBrk="0" hangingPunct="1">
              <a:spcBef>
                <a:spcPct val="20000"/>
              </a:spcBef>
              <a:buClr>
                <a:schemeClr val="accent3"/>
              </a:buClr>
              <a:buFont typeface="Arial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377440" indent="-182880" algn="l" defTabSz="914400" rtl="0" eaLnBrk="1" latinLnBrk="0" hangingPunct="1">
              <a:spcBef>
                <a:spcPct val="20000"/>
              </a:spcBef>
              <a:buClr>
                <a:schemeClr val="accent4"/>
              </a:buClr>
              <a:buFont typeface="Arial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Tx/>
              <a:buNone/>
              <a:defRPr/>
            </a:pPr>
            <a:r>
              <a:rPr lang="ru-RU" sz="2000" dirty="0" smtClean="0">
                <a:solidFill>
                  <a:srgbClr val="C00000"/>
                </a:solidFill>
              </a:rPr>
              <a:t>кафедра </a:t>
            </a:r>
            <a:r>
              <a:rPr lang="ru-RU" sz="2000" dirty="0" err="1" smtClean="0">
                <a:solidFill>
                  <a:srgbClr val="C00000"/>
                </a:solidFill>
              </a:rPr>
              <a:t>УОГиМС</a:t>
            </a:r>
            <a:r>
              <a:rPr lang="ru-RU" sz="2000" dirty="0" smtClean="0">
                <a:solidFill>
                  <a:srgbClr val="C00000"/>
                </a:solidFill>
              </a:rPr>
              <a:t> предлагает  проведение следующих мероприятий: </a:t>
            </a:r>
          </a:p>
          <a:p>
            <a:pPr marL="0" indent="0">
              <a:buFontTx/>
              <a:buNone/>
              <a:defRPr/>
            </a:pPr>
            <a:endParaRPr lang="ru-RU" sz="2000" dirty="0" smtClean="0">
              <a:solidFill>
                <a:srgbClr val="C00000"/>
              </a:solidFill>
            </a:endParaRPr>
          </a:p>
          <a:p>
            <a:pPr>
              <a:defRPr/>
            </a:pPr>
            <a:r>
              <a:rPr lang="ru-RU" sz="2000" dirty="0" smtClean="0"/>
              <a:t>республиканский семинар «Внедрение профессиональных стандартов в образовательных организациях» </a:t>
            </a:r>
            <a:r>
              <a:rPr lang="ru-RU" sz="2000" dirty="0" smtClean="0">
                <a:solidFill>
                  <a:srgbClr val="C00000"/>
                </a:solidFill>
              </a:rPr>
              <a:t>(8 ч.) </a:t>
            </a:r>
          </a:p>
          <a:p>
            <a:pPr>
              <a:defRPr/>
            </a:pPr>
            <a:r>
              <a:rPr lang="ru-RU" sz="2000" dirty="0" smtClean="0"/>
              <a:t>выездные семинары «Национальная система учительского роста и профессиональный стандарт «педагог»: векторы развития» </a:t>
            </a:r>
            <a:r>
              <a:rPr lang="ru-RU" sz="2000" dirty="0" smtClean="0">
                <a:solidFill>
                  <a:srgbClr val="C00000"/>
                </a:solidFill>
              </a:rPr>
              <a:t>(8 ч.)</a:t>
            </a:r>
          </a:p>
          <a:p>
            <a:pPr marL="0" indent="0">
              <a:buFontTx/>
              <a:buNone/>
              <a:defRPr/>
            </a:pPr>
            <a:r>
              <a:rPr lang="ru-RU" sz="1200" dirty="0" smtClean="0"/>
              <a:t>(НСУР и </a:t>
            </a:r>
            <a:r>
              <a:rPr lang="ru-RU" sz="1200" dirty="0" err="1" smtClean="0"/>
              <a:t>профстандарт</a:t>
            </a:r>
            <a:r>
              <a:rPr lang="ru-RU" sz="1200" dirty="0" smtClean="0"/>
              <a:t> педагога: точки соприкосновения, единый федеральный оценочный материал (ЕФОМ) как механизм определения уровня </a:t>
            </a:r>
            <a:r>
              <a:rPr lang="ru-RU" sz="1200" dirty="0" err="1" smtClean="0"/>
              <a:t>сформированности</a:t>
            </a:r>
            <a:r>
              <a:rPr lang="ru-RU" sz="1200" dirty="0" smtClean="0"/>
              <a:t> профессиональных компетенций учителей в рамках новой модели аттестации, профессиональный стандарт педагога: перспективы развития, риски, организационно - управленческие условия и способы (механизмы) уменьшения негативных последствий). </a:t>
            </a:r>
          </a:p>
          <a:p>
            <a:pPr>
              <a:defRPr/>
            </a:pPr>
            <a:endParaRPr lang="ru-RU" sz="2000" dirty="0" smtClean="0"/>
          </a:p>
          <a:p>
            <a:pPr>
              <a:defRPr/>
            </a:pPr>
            <a:r>
              <a:rPr lang="ru-RU" sz="2000" dirty="0" smtClean="0"/>
              <a:t>выездные КПК «Внедрение профессиональных стандартов и национальная система учительского роста  в ОО» </a:t>
            </a:r>
            <a:r>
              <a:rPr lang="ru-RU" sz="2000" dirty="0" smtClean="0">
                <a:solidFill>
                  <a:srgbClr val="C00000"/>
                </a:solidFill>
              </a:rPr>
              <a:t>(16 ч.) </a:t>
            </a:r>
          </a:p>
          <a:p>
            <a:pPr marL="93663" indent="0">
              <a:buNone/>
              <a:defRPr/>
            </a:pPr>
            <a:r>
              <a:rPr lang="ru-RU" sz="1400" dirty="0" smtClean="0"/>
              <a:t>(Единый федеральный оценочный материал (ЕФОМ) как механизм определения уровня </a:t>
            </a:r>
            <a:r>
              <a:rPr lang="ru-RU" sz="1400" dirty="0" err="1" smtClean="0"/>
              <a:t>сформированности</a:t>
            </a:r>
            <a:r>
              <a:rPr lang="ru-RU" sz="1400" dirty="0" smtClean="0"/>
              <a:t> профессиональных компетенций учителей в рамках новой модели аттестации, профессиональный стандарт педагога: перспективы развития, риски, организационно - управленческие условия и способы (механизмы) уменьшения негативных последствий, алгоритм применения профессиональных стандартов в образовательной организации) </a:t>
            </a:r>
          </a:p>
          <a:p>
            <a:pPr>
              <a:defRPr/>
            </a:pPr>
            <a:endParaRPr lang="ru-RU" sz="2000" dirty="0" smtClean="0">
              <a:solidFill>
                <a:srgbClr val="C00000"/>
              </a:solidFill>
            </a:endParaRPr>
          </a:p>
          <a:p>
            <a:pPr>
              <a:defRPr/>
            </a:pPr>
            <a:r>
              <a:rPr lang="ru-RU" sz="2000" dirty="0" smtClean="0">
                <a:solidFill>
                  <a:schemeClr val="accent4">
                    <a:lumMod val="50000"/>
                  </a:schemeClr>
                </a:solidFill>
              </a:rPr>
              <a:t>выездные семинары-консультации по внедрению профессиональных стандартов</a:t>
            </a:r>
          </a:p>
          <a:p>
            <a:pPr marL="0" indent="0">
              <a:buFontTx/>
              <a:buNone/>
              <a:defRPr/>
            </a:pPr>
            <a:endParaRPr lang="ru-RU" sz="1200" dirty="0" smtClean="0"/>
          </a:p>
          <a:p>
            <a:pPr marL="0" indent="0">
              <a:buFontTx/>
              <a:buNone/>
              <a:defRPr/>
            </a:pPr>
            <a:endParaRPr lang="ru-RU" sz="1200" dirty="0" smtClean="0"/>
          </a:p>
          <a:p>
            <a:pPr marL="0" indent="0">
              <a:buFontTx/>
              <a:buNone/>
              <a:defRPr/>
            </a:pPr>
            <a:endParaRPr lang="ru-RU" sz="1200" dirty="0"/>
          </a:p>
          <a:p>
            <a:pPr marL="0" indent="0">
              <a:buFontTx/>
              <a:buNone/>
              <a:defRPr/>
            </a:pPr>
            <a:endParaRPr lang="ru-RU" sz="1200" dirty="0" smtClean="0"/>
          </a:p>
          <a:p>
            <a:pPr algn="ctr">
              <a:defRPr/>
            </a:pPr>
            <a:r>
              <a:rPr lang="ru-RU" sz="2000" dirty="0" smtClean="0">
                <a:solidFill>
                  <a:srgbClr val="C00000"/>
                </a:solidFill>
              </a:rPr>
              <a:t>ждем ваши заявки по тел: 8(3012) 23-02-24     </a:t>
            </a:r>
            <a:r>
              <a:rPr lang="en-US" sz="2000" dirty="0" smtClean="0">
                <a:solidFill>
                  <a:srgbClr val="C00000"/>
                </a:solidFill>
              </a:rPr>
              <a:t>e-mail</a:t>
            </a:r>
            <a:r>
              <a:rPr lang="ru-RU" sz="2000" dirty="0" smtClean="0">
                <a:solidFill>
                  <a:srgbClr val="C00000"/>
                </a:solidFill>
              </a:rPr>
              <a:t>:</a:t>
            </a:r>
            <a:r>
              <a:rPr lang="en-US" sz="2000" dirty="0" smtClean="0">
                <a:solidFill>
                  <a:srgbClr val="C00000"/>
                </a:solidFill>
              </a:rPr>
              <a:t> briep@mail.ru</a:t>
            </a:r>
            <a:endParaRPr lang="ru-RU" sz="2000" dirty="0" smtClean="0">
              <a:solidFill>
                <a:srgbClr val="C00000"/>
              </a:solidFill>
            </a:endParaRPr>
          </a:p>
          <a:p>
            <a:pPr marL="0" indent="0">
              <a:buFontTx/>
              <a:buNone/>
              <a:defRPr/>
            </a:pPr>
            <a:r>
              <a:rPr lang="ru-RU" sz="2000" dirty="0" smtClean="0"/>
              <a:t> </a:t>
            </a:r>
          </a:p>
          <a:p>
            <a:pPr>
              <a:defRPr/>
            </a:pPr>
            <a:endParaRPr lang="ru-RU" dirty="0">
              <a:solidFill>
                <a:srgbClr val="C00000"/>
              </a:solidFill>
            </a:endParaRPr>
          </a:p>
        </p:txBody>
      </p:sp>
      <p:pic>
        <p:nvPicPr>
          <p:cNvPr id="3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2304000" cy="14467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04138" y="0"/>
            <a:ext cx="1439862" cy="1320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1039659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11560" y="3091607"/>
            <a:ext cx="799288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b="1" dirty="0" smtClean="0">
                <a:solidFill>
                  <a:schemeClr val="accent3">
                    <a:lumMod val="50000"/>
                  </a:schemeClr>
                </a:solidFill>
              </a:rPr>
              <a:t>СПАСИБО ЗА ВНИМАНИЕ! </a:t>
            </a:r>
            <a:endParaRPr lang="ru-RU" sz="4400" b="1" dirty="0">
              <a:solidFill>
                <a:schemeClr val="accent3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1351714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Заголовок 1"/>
          <p:cNvSpPr>
            <a:spLocks/>
          </p:cNvSpPr>
          <p:nvPr/>
        </p:nvSpPr>
        <p:spPr bwMode="auto">
          <a:xfrm>
            <a:off x="179388" y="691357"/>
            <a:ext cx="8856662" cy="433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ru-RU" altLang="ru-RU" sz="2200" b="1" dirty="0">
                <a:solidFill>
                  <a:schemeClr val="accent4">
                    <a:lumMod val="75000"/>
                  </a:schemeClr>
                </a:solidFill>
                <a:latin typeface="Tahoma" pitchFamily="34" charset="0"/>
                <a:cs typeface="Tahoma" pitchFamily="34" charset="0"/>
              </a:rPr>
              <a:t>ПРОФЕССИОНАЛЬНЫЕ СТАНДАРТЫ: НОРМАТИВНАЯ БАЗА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179388" y="1844824"/>
            <a:ext cx="8623300" cy="504055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b="1" dirty="0">
                <a:solidFill>
                  <a:srgbClr val="0D0D0D"/>
                </a:solidFill>
                <a:latin typeface="Tahoma" pitchFamily="34" charset="0"/>
                <a:cs typeface="Tahoma" pitchFamily="34" charset="0"/>
              </a:rPr>
              <a:t>ТРУДОВОЙ КОДЕКС РОССИЙСКОЙ ФЕДЕРАЦИИ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217488" y="4506193"/>
            <a:ext cx="8624887" cy="632891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1600" b="1" dirty="0">
                <a:solidFill>
                  <a:srgbClr val="0D0D0D"/>
                </a:solidFill>
                <a:latin typeface="Tahoma" pitchFamily="34" charset="0"/>
                <a:cs typeface="Tahoma" pitchFamily="34" charset="0"/>
              </a:rPr>
              <a:t>ПОСТАНОВЛЕНИЕ ПРАВИТЕЛЬСТВА РОССИЙСКОЙ ФЕДЕРАЦИИ  </a:t>
            </a:r>
            <a:endParaRPr lang="ru-RU" sz="1600" b="1" dirty="0" smtClean="0">
              <a:solidFill>
                <a:srgbClr val="0D0D0D"/>
              </a:solidFill>
              <a:latin typeface="Tahoma" pitchFamily="34" charset="0"/>
              <a:cs typeface="Tahoma" pitchFamily="34" charset="0"/>
            </a:endParaRPr>
          </a:p>
          <a:p>
            <a:pPr algn="ctr">
              <a:defRPr/>
            </a:pPr>
            <a:r>
              <a:rPr lang="ru-RU" sz="1600" b="1" dirty="0" smtClean="0">
                <a:solidFill>
                  <a:srgbClr val="0D0D0D"/>
                </a:solidFill>
                <a:latin typeface="Tahoma" pitchFamily="34" charset="0"/>
                <a:cs typeface="Tahoma" pitchFamily="34" charset="0"/>
              </a:rPr>
              <a:t>ОТ </a:t>
            </a:r>
            <a:r>
              <a:rPr lang="ru-RU" sz="1600" b="1" dirty="0">
                <a:solidFill>
                  <a:srgbClr val="0D0D0D"/>
                </a:solidFill>
                <a:latin typeface="Tahoma" pitchFamily="34" charset="0"/>
                <a:cs typeface="Tahoma" pitchFamily="34" charset="0"/>
              </a:rPr>
              <a:t>22 ЯНВАРЯ 2013Г. №23 </a:t>
            </a:r>
          </a:p>
        </p:txBody>
      </p:sp>
      <p:sp>
        <p:nvSpPr>
          <p:cNvPr id="31749" name="TextBox 2"/>
          <p:cNvSpPr txBox="1">
            <a:spLocks noChangeArrowheads="1"/>
          </p:cNvSpPr>
          <p:nvPr/>
        </p:nvSpPr>
        <p:spPr bwMode="auto">
          <a:xfrm>
            <a:off x="217488" y="2476996"/>
            <a:ext cx="8602662" cy="16927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ru-RU" dirty="0">
                <a:latin typeface="Tahoma" pitchFamily="34" charset="0"/>
                <a:cs typeface="Tahoma" pitchFamily="34" charset="0"/>
              </a:rPr>
              <a:t>статья 195.1. Понятия квалификации работника, профессионального стандарта</a:t>
            </a:r>
          </a:p>
          <a:p>
            <a:pPr algn="just"/>
            <a:r>
              <a:rPr lang="ru-RU" dirty="0" smtClean="0">
                <a:latin typeface="Tahoma" pitchFamily="34" charset="0"/>
                <a:cs typeface="Tahoma" pitchFamily="34" charset="0"/>
              </a:rPr>
              <a:t>статья </a:t>
            </a:r>
            <a:r>
              <a:rPr lang="ru-RU" dirty="0">
                <a:latin typeface="Tahoma" pitchFamily="34" charset="0"/>
                <a:cs typeface="Tahoma" pitchFamily="34" charset="0"/>
              </a:rPr>
              <a:t>195.2. Порядок разработки и утверждения профессиональных стандартов</a:t>
            </a:r>
          </a:p>
          <a:p>
            <a:pPr algn="just"/>
            <a:r>
              <a:rPr lang="ru-RU" dirty="0">
                <a:latin typeface="Tahoma" pitchFamily="34" charset="0"/>
                <a:cs typeface="Tahoma" pitchFamily="34" charset="0"/>
              </a:rPr>
              <a:t>статья 195.3. Порядок применения профессиональных стандартов </a:t>
            </a:r>
          </a:p>
          <a:p>
            <a:endParaRPr lang="ru-RU" sz="1400" dirty="0">
              <a:latin typeface="Tahoma" pitchFamily="34" charset="0"/>
              <a:cs typeface="Tahoma" pitchFamily="34" charset="0"/>
            </a:endParaRPr>
          </a:p>
        </p:txBody>
      </p:sp>
      <p:sp>
        <p:nvSpPr>
          <p:cNvPr id="31750" name="TextBox 3"/>
          <p:cNvSpPr txBox="1">
            <a:spLocks noChangeArrowheads="1"/>
          </p:cNvSpPr>
          <p:nvPr/>
        </p:nvSpPr>
        <p:spPr bwMode="auto">
          <a:xfrm>
            <a:off x="196850" y="5139084"/>
            <a:ext cx="8650288" cy="11695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dirty="0">
                <a:latin typeface="Tahoma" pitchFamily="34" charset="0"/>
                <a:cs typeface="Tahoma" pitchFamily="34" charset="0"/>
              </a:rPr>
              <a:t>«О Правилах разработки и утверждения профессиональных стандартов»</a:t>
            </a:r>
          </a:p>
          <a:p>
            <a:r>
              <a:rPr lang="ru-RU" dirty="0">
                <a:latin typeface="Tahoma" pitchFamily="34" charset="0"/>
                <a:cs typeface="Tahoma" pitchFamily="34" charset="0"/>
              </a:rPr>
              <a:t>(в редакции Постановления Правительства Российской Федерации от  23 сентября 2014  г. № 970)</a:t>
            </a:r>
          </a:p>
          <a:p>
            <a:endParaRPr lang="ru-RU" sz="1600" dirty="0">
              <a:latin typeface="Tahoma" pitchFamily="34" charset="0"/>
              <a:cs typeface="Tahom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37895527"/>
      </p:ext>
    </p:extLst>
  </p:cSld>
  <p:clrMapOvr>
    <a:masterClrMapping/>
  </p:clrMapOvr>
  <p:transition spd="med">
    <p:fad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457200" y="476672"/>
            <a:ext cx="8229600" cy="956319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>
            <a:normAutofit/>
          </a:bodyPr>
          <a:lstStyle/>
          <a:p>
            <a:pPr algn="ctr">
              <a:defRPr/>
            </a:pPr>
            <a:r>
              <a:rPr lang="ru-RU" sz="1600" b="1" dirty="0">
                <a:solidFill>
                  <a:srgbClr val="000000"/>
                </a:solidFill>
                <a:latin typeface="Tahoma" pitchFamily="34" charset="0"/>
                <a:cs typeface="Tahoma" pitchFamily="34" charset="0"/>
              </a:rPr>
              <a:t>ПРИКАЗЫ МИНТРУДА РОССИИ:</a:t>
            </a:r>
          </a:p>
        </p:txBody>
      </p:sp>
      <p:sp>
        <p:nvSpPr>
          <p:cNvPr id="5" name="TextBox 4"/>
          <p:cNvSpPr txBox="1">
            <a:spLocks noChangeArrowheads="1"/>
          </p:cNvSpPr>
          <p:nvPr/>
        </p:nvSpPr>
        <p:spPr bwMode="auto">
          <a:xfrm>
            <a:off x="196850" y="2132856"/>
            <a:ext cx="8623300" cy="40010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000" b="1" dirty="0">
                <a:latin typeface="Tahoma" pitchFamily="34" charset="0"/>
                <a:cs typeface="Tahoma" pitchFamily="34" charset="0"/>
              </a:rPr>
              <a:t>от 12 апреля 2013 г. № 147н </a:t>
            </a:r>
            <a:r>
              <a:rPr lang="ru-RU" sz="2000" dirty="0">
                <a:latin typeface="Tahoma" pitchFamily="34" charset="0"/>
                <a:cs typeface="Tahoma" pitchFamily="34" charset="0"/>
              </a:rPr>
              <a:t>«Об утверждении макета профессионального стандарта»  </a:t>
            </a:r>
          </a:p>
          <a:p>
            <a:r>
              <a:rPr lang="ru-RU" sz="2000" dirty="0">
                <a:latin typeface="Tahoma" pitchFamily="34" charset="0"/>
                <a:cs typeface="Tahoma" pitchFamily="34" charset="0"/>
              </a:rPr>
              <a:t>(с изменениями  от  29 сентября 2014 г. № 665н )                                   </a:t>
            </a:r>
          </a:p>
          <a:p>
            <a:r>
              <a:rPr lang="ru-RU" sz="2000" b="1" dirty="0">
                <a:latin typeface="Tahoma" pitchFamily="34" charset="0"/>
                <a:cs typeface="Tahoma" pitchFamily="34" charset="0"/>
              </a:rPr>
              <a:t>от 12 апреля 2013 г. № 148н </a:t>
            </a:r>
            <a:r>
              <a:rPr lang="ru-RU" sz="2000" dirty="0">
                <a:latin typeface="Tahoma" pitchFamily="34" charset="0"/>
                <a:cs typeface="Tahoma" pitchFamily="34" charset="0"/>
              </a:rPr>
              <a:t>«Об утверждении уровней квалификаций в целях подготовки профессиональных стандартов»</a:t>
            </a:r>
          </a:p>
          <a:p>
            <a:r>
              <a:rPr lang="ru-RU" sz="2000" b="1" dirty="0">
                <a:latin typeface="Tahoma" pitchFamily="34" charset="0"/>
                <a:cs typeface="Tahoma" pitchFamily="34" charset="0"/>
              </a:rPr>
              <a:t>от 29 апреля 2013 г. № 170н </a:t>
            </a:r>
            <a:r>
              <a:rPr lang="ru-RU" sz="2000" dirty="0">
                <a:latin typeface="Tahoma" pitchFamily="34" charset="0"/>
                <a:cs typeface="Tahoma" pitchFamily="34" charset="0"/>
              </a:rPr>
              <a:t>«Об утверждении методических рекомендаций по разработке профессионального стандарта»</a:t>
            </a:r>
          </a:p>
          <a:p>
            <a:r>
              <a:rPr lang="ru-RU" sz="2000" b="1" dirty="0">
                <a:latin typeface="Tahoma" pitchFamily="34" charset="0"/>
                <a:cs typeface="Tahoma" pitchFamily="34" charset="0"/>
              </a:rPr>
              <a:t>от 30 сентября 2014 г. № 671н </a:t>
            </a:r>
            <a:r>
              <a:rPr lang="ru-RU" sz="2000" dirty="0">
                <a:latin typeface="Tahoma" pitchFamily="34" charset="0"/>
                <a:cs typeface="Tahoma" pitchFamily="34" charset="0"/>
              </a:rPr>
              <a:t>«Об утверждении методических рекомендаций по организации» профессионально-общественного обсуждения и экспертизы проектов профессиональных стандартов»</a:t>
            </a:r>
          </a:p>
          <a:p>
            <a:r>
              <a:rPr lang="ru-RU" sz="2000" b="1" dirty="0">
                <a:latin typeface="Tahoma" pitchFamily="34" charset="0"/>
                <a:cs typeface="Tahoma" pitchFamily="34" charset="0"/>
              </a:rPr>
              <a:t>от 29 сентября 2014 г. № 667н </a:t>
            </a:r>
            <a:r>
              <a:rPr lang="ru-RU" sz="2000" dirty="0">
                <a:latin typeface="Tahoma" pitchFamily="34" charset="0"/>
                <a:cs typeface="Tahoma" pitchFamily="34" charset="0"/>
              </a:rPr>
              <a:t>«О реестре профессиональных стандартов (перечне видов профессиональной деятельности)»</a:t>
            </a:r>
          </a:p>
          <a:p>
            <a:endParaRPr lang="ru-RU" sz="1400" dirty="0">
              <a:latin typeface="Tahoma" pitchFamily="34" charset="0"/>
              <a:cs typeface="Tahom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4525144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1700808"/>
            <a:ext cx="8496944" cy="4752528"/>
          </a:xfrm>
        </p:spPr>
        <p:txBody>
          <a:bodyPr>
            <a:normAutofit fontScale="92500" lnSpcReduction="10000"/>
          </a:bodyPr>
          <a:lstStyle/>
          <a:p>
            <a:pPr algn="just"/>
            <a:r>
              <a:rPr lang="ru-RU" dirty="0">
                <a:solidFill>
                  <a:schemeClr val="bg1">
                    <a:lumMod val="10000"/>
                  </a:schemeClr>
                </a:solidFill>
              </a:rPr>
              <a:t>В декабре 2012 г. внесены изменения в Трудовой кодекс РФ: глава 31 дополнена статьей 195.1. </a:t>
            </a:r>
            <a:r>
              <a:rPr lang="ru-RU" dirty="0" smtClean="0">
                <a:solidFill>
                  <a:schemeClr val="bg1">
                    <a:lumMod val="10000"/>
                  </a:schemeClr>
                </a:solidFill>
              </a:rPr>
              <a:t>Введены понятия </a:t>
            </a:r>
            <a:r>
              <a:rPr lang="ru-RU" dirty="0">
                <a:solidFill>
                  <a:schemeClr val="bg1">
                    <a:lumMod val="10000"/>
                  </a:schemeClr>
                </a:solidFill>
              </a:rPr>
              <a:t>квалификации работника, профессионального стандарта,  согласно которой:</a:t>
            </a:r>
          </a:p>
          <a:p>
            <a:pPr algn="just"/>
            <a:r>
              <a:rPr lang="ru-RU" b="1" dirty="0">
                <a:solidFill>
                  <a:schemeClr val="tx2"/>
                </a:solidFill>
              </a:rPr>
              <a:t>Профессиональный стандарт</a:t>
            </a:r>
            <a:r>
              <a:rPr lang="ru-RU" dirty="0">
                <a:solidFill>
                  <a:schemeClr val="tx2"/>
                </a:solidFill>
              </a:rPr>
              <a:t> </a:t>
            </a:r>
            <a:r>
              <a:rPr lang="ru-RU" dirty="0">
                <a:solidFill>
                  <a:schemeClr val="bg1">
                    <a:lumMod val="10000"/>
                  </a:schemeClr>
                </a:solidFill>
              </a:rPr>
              <a:t>– это характеристика квалификации, необходимой работнику для осуществления определенного вида профессиональной </a:t>
            </a:r>
            <a:r>
              <a:rPr lang="ru-RU" dirty="0" smtClean="0">
                <a:solidFill>
                  <a:schemeClr val="bg1">
                    <a:lumMod val="10000"/>
                  </a:schemeClr>
                </a:solidFill>
              </a:rPr>
              <a:t>деятельности</a:t>
            </a:r>
            <a:endParaRPr lang="ru-RU" dirty="0">
              <a:solidFill>
                <a:schemeClr val="bg1">
                  <a:lumMod val="10000"/>
                </a:schemeClr>
              </a:solidFill>
            </a:endParaRPr>
          </a:p>
          <a:p>
            <a:pPr algn="just"/>
            <a:r>
              <a:rPr lang="ru-RU" b="1" dirty="0">
                <a:solidFill>
                  <a:schemeClr val="tx2"/>
                </a:solidFill>
              </a:rPr>
              <a:t>Квалификация работника </a:t>
            </a:r>
            <a:r>
              <a:rPr lang="ru-RU" dirty="0">
                <a:solidFill>
                  <a:schemeClr val="bg1">
                    <a:lumMod val="10000"/>
                  </a:schemeClr>
                </a:solidFill>
              </a:rPr>
              <a:t>– это уровень </a:t>
            </a:r>
            <a:r>
              <a:rPr lang="ru-RU" u="sng" dirty="0">
                <a:solidFill>
                  <a:schemeClr val="bg1">
                    <a:lumMod val="10000"/>
                  </a:schemeClr>
                </a:solidFill>
              </a:rPr>
              <a:t>знаний</a:t>
            </a:r>
            <a:r>
              <a:rPr lang="ru-RU" dirty="0">
                <a:solidFill>
                  <a:schemeClr val="bg1">
                    <a:lumMod val="10000"/>
                  </a:schemeClr>
                </a:solidFill>
              </a:rPr>
              <a:t>, </a:t>
            </a:r>
            <a:r>
              <a:rPr lang="ru-RU" u="sng" dirty="0">
                <a:solidFill>
                  <a:schemeClr val="bg1">
                    <a:lumMod val="10000"/>
                  </a:schemeClr>
                </a:solidFill>
              </a:rPr>
              <a:t>умений</a:t>
            </a:r>
            <a:r>
              <a:rPr lang="ru-RU" dirty="0">
                <a:solidFill>
                  <a:schemeClr val="bg1">
                    <a:lumMod val="10000"/>
                  </a:schemeClr>
                </a:solidFill>
              </a:rPr>
              <a:t>, профессиональных </a:t>
            </a:r>
            <a:r>
              <a:rPr lang="ru-RU" u="sng" dirty="0">
                <a:solidFill>
                  <a:schemeClr val="bg1">
                    <a:lumMod val="10000"/>
                  </a:schemeClr>
                </a:solidFill>
              </a:rPr>
              <a:t>навыко</a:t>
            </a:r>
            <a:r>
              <a:rPr lang="ru-RU" dirty="0">
                <a:solidFill>
                  <a:schemeClr val="bg1">
                    <a:lumMod val="10000"/>
                  </a:schemeClr>
                </a:solidFill>
              </a:rPr>
              <a:t>в и </a:t>
            </a:r>
            <a:r>
              <a:rPr lang="ru-RU" u="sng" dirty="0">
                <a:solidFill>
                  <a:schemeClr val="bg1">
                    <a:lumMod val="10000"/>
                  </a:schemeClr>
                </a:solidFill>
              </a:rPr>
              <a:t>опыта работы </a:t>
            </a:r>
            <a:r>
              <a:rPr lang="ru-RU" dirty="0">
                <a:solidFill>
                  <a:schemeClr val="bg1">
                    <a:lumMod val="10000"/>
                  </a:schemeClr>
                </a:solidFill>
              </a:rPr>
              <a:t>работника.</a:t>
            </a:r>
          </a:p>
          <a:p>
            <a:pPr algn="just"/>
            <a:endParaRPr lang="ru-RU" dirty="0" smtClean="0">
              <a:solidFill>
                <a:schemeClr val="bg1">
                  <a:lumMod val="10000"/>
                </a:schemeClr>
              </a:solidFill>
            </a:endParaRPr>
          </a:p>
          <a:p>
            <a:pPr algn="just"/>
            <a:r>
              <a:rPr lang="ru-RU" dirty="0" smtClean="0">
                <a:solidFill>
                  <a:schemeClr val="bg1">
                    <a:lumMod val="10000"/>
                  </a:schemeClr>
                </a:solidFill>
              </a:rPr>
              <a:t>Порядок </a:t>
            </a:r>
            <a:r>
              <a:rPr lang="ru-RU" dirty="0">
                <a:solidFill>
                  <a:schemeClr val="bg1">
                    <a:lumMod val="10000"/>
                  </a:schemeClr>
                </a:solidFill>
              </a:rPr>
              <a:t>разработки, утверждения и применения </a:t>
            </a:r>
            <a:r>
              <a:rPr lang="ru-RU" dirty="0" err="1">
                <a:solidFill>
                  <a:schemeClr val="bg1">
                    <a:lumMod val="10000"/>
                  </a:schemeClr>
                </a:solidFill>
              </a:rPr>
              <a:t>профстандартов</a:t>
            </a:r>
            <a:r>
              <a:rPr lang="ru-RU" dirty="0">
                <a:solidFill>
                  <a:schemeClr val="bg1">
                    <a:lumMod val="10000"/>
                  </a:schemeClr>
                </a:solidFill>
              </a:rPr>
              <a:t> устанавливается Правительством РФ.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52586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332656"/>
            <a:ext cx="8640960" cy="1224136"/>
          </a:xfrm>
        </p:spPr>
        <p:txBody>
          <a:bodyPr>
            <a:noAutofit/>
          </a:bodyPr>
          <a:lstStyle/>
          <a:p>
            <a:r>
              <a:rPr lang="ru-RU" sz="1800" dirty="0" smtClean="0"/>
              <a:t>Ознакомиться со всеми Профессиональными стандартами, которые вышли, в реестре Профессиональных стандартов по адресу: </a:t>
            </a:r>
            <a:r>
              <a:rPr lang="en-US" sz="1800" dirty="0" smtClean="0">
                <a:hlinkClick r:id="rId2"/>
              </a:rPr>
              <a:t>www.profstandart.rosmintrud.ru</a:t>
            </a:r>
            <a:r>
              <a:rPr lang="ru-RU" sz="1800" dirty="0" smtClean="0"/>
              <a:t> </a:t>
            </a:r>
            <a:r>
              <a:rPr lang="en-US" sz="1800" dirty="0"/>
              <a:t/>
            </a:r>
            <a:br>
              <a:rPr lang="en-US" sz="1800" dirty="0"/>
            </a:br>
            <a:r>
              <a:rPr lang="ru-RU" sz="1800" dirty="0" smtClean="0"/>
              <a:t>  </a:t>
            </a:r>
            <a:endParaRPr lang="ru-RU" sz="1800" dirty="0"/>
          </a:p>
        </p:txBody>
      </p:sp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628800"/>
            <a:ext cx="8768000" cy="4932000"/>
          </a:xfrm>
          <a:prstGeom prst="rect">
            <a:avLst/>
          </a:prstGeom>
          <a:noFill/>
          <a:ln w="1905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16" name="Овал 15"/>
          <p:cNvSpPr/>
          <p:nvPr/>
        </p:nvSpPr>
        <p:spPr>
          <a:xfrm>
            <a:off x="2915816" y="5445224"/>
            <a:ext cx="1656184" cy="936104"/>
          </a:xfrm>
          <a:prstGeom prst="ellipse">
            <a:avLst/>
          </a:prstGeom>
          <a:noFill/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565415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96850" y="1628477"/>
            <a:ext cx="8623300" cy="360363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1200" b="1">
                <a:solidFill>
                  <a:srgbClr val="0D0D0D"/>
                </a:solidFill>
                <a:latin typeface="Tahoma" pitchFamily="34" charset="0"/>
                <a:cs typeface="Tahoma" pitchFamily="34" charset="0"/>
              </a:rPr>
              <a:t>ТРУДОВОЙ КОДЕКС РОССИЙСКОЙ ФЕДЕРАЦИИ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196850" y="4312394"/>
            <a:ext cx="8623300" cy="41275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1400" b="1" dirty="0">
                <a:solidFill>
                  <a:srgbClr val="000000"/>
                </a:solidFill>
                <a:latin typeface="Tahoma" pitchFamily="34" charset="0"/>
                <a:cs typeface="Tahoma" pitchFamily="34" charset="0"/>
              </a:rPr>
              <a:t>ПОСТАНОВЛЕНИЕ ПРАВИТЕЛЬСТВА РОССИЙСКОЙ ФЕДЕРАЦИИ ОТ 27 ИЮНЯ 2016Г. № 584</a:t>
            </a:r>
          </a:p>
        </p:txBody>
      </p:sp>
      <p:sp>
        <p:nvSpPr>
          <p:cNvPr id="43011" name="TextBox 2"/>
          <p:cNvSpPr txBox="1">
            <a:spLocks noChangeArrowheads="1"/>
          </p:cNvSpPr>
          <p:nvPr/>
        </p:nvSpPr>
        <p:spPr bwMode="auto">
          <a:xfrm>
            <a:off x="217488" y="2046784"/>
            <a:ext cx="8602662" cy="2246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285750" indent="-285750" algn="just">
              <a:buFont typeface="Arial" charset="0"/>
              <a:buChar char="•"/>
            </a:pPr>
            <a:r>
              <a:rPr lang="ru-RU" sz="1400" dirty="0">
                <a:latin typeface="Tahoma" pitchFamily="34" charset="0"/>
                <a:cs typeface="Tahoma" pitchFamily="34" charset="0"/>
              </a:rPr>
              <a:t>согласно </a:t>
            </a:r>
            <a:r>
              <a:rPr lang="ru-RU" sz="1400" b="1" dirty="0">
                <a:latin typeface="Tahoma" pitchFamily="34" charset="0"/>
                <a:cs typeface="Tahoma" pitchFamily="34" charset="0"/>
              </a:rPr>
              <a:t>части второй статьи 57 Кодекса</a:t>
            </a:r>
            <a:r>
              <a:rPr lang="ru-RU" sz="1400" dirty="0">
                <a:latin typeface="Tahoma" pitchFamily="34" charset="0"/>
                <a:cs typeface="Tahoma" pitchFamily="34" charset="0"/>
              </a:rPr>
              <a:t> </a:t>
            </a:r>
            <a:r>
              <a:rPr lang="ru-RU" sz="1400" b="1" i="1" dirty="0">
                <a:latin typeface="Tahoma" pitchFamily="34" charset="0"/>
                <a:cs typeface="Tahoma" pitchFamily="34" charset="0"/>
              </a:rPr>
              <a:t>наименование должностей, профессий, специальностей и квалификационные требования к ним должны соответствовать наименованиям и требованиям,  указанным в квалификационных справочниках или профессиональных стандартах</a:t>
            </a:r>
            <a:r>
              <a:rPr lang="ru-RU" sz="1400" dirty="0">
                <a:latin typeface="Tahoma" pitchFamily="34" charset="0"/>
                <a:cs typeface="Tahoma" pitchFamily="34" charset="0"/>
              </a:rPr>
              <a:t>, если в соответствии с Кодексом или иными федеральными законами с выполнением работ по этим должностям, профессиям, специальностям связано предоставление </a:t>
            </a:r>
            <a:r>
              <a:rPr lang="ru-RU" sz="1400" u="sng" dirty="0">
                <a:latin typeface="Tahoma" pitchFamily="34" charset="0"/>
                <a:cs typeface="Tahoma" pitchFamily="34" charset="0"/>
              </a:rPr>
              <a:t>компенсаций</a:t>
            </a:r>
            <a:r>
              <a:rPr lang="ru-RU" sz="1400" dirty="0">
                <a:latin typeface="Tahoma" pitchFamily="34" charset="0"/>
                <a:cs typeface="Tahoma" pitchFamily="34" charset="0"/>
              </a:rPr>
              <a:t> и </a:t>
            </a:r>
            <a:r>
              <a:rPr lang="ru-RU" sz="1400" u="sng" dirty="0">
                <a:latin typeface="Tahoma" pitchFamily="34" charset="0"/>
                <a:cs typeface="Tahoma" pitchFamily="34" charset="0"/>
              </a:rPr>
              <a:t>льгот</a:t>
            </a:r>
            <a:r>
              <a:rPr lang="ru-RU" sz="1400" dirty="0">
                <a:latin typeface="Tahoma" pitchFamily="34" charset="0"/>
                <a:cs typeface="Tahoma" pitchFamily="34" charset="0"/>
              </a:rPr>
              <a:t> либо наличие </a:t>
            </a:r>
            <a:r>
              <a:rPr lang="ru-RU" sz="1400" u="sng" dirty="0">
                <a:latin typeface="Tahoma" pitchFamily="34" charset="0"/>
                <a:cs typeface="Tahoma" pitchFamily="34" charset="0"/>
              </a:rPr>
              <a:t>ограничений</a:t>
            </a:r>
            <a:r>
              <a:rPr lang="ru-RU" sz="1400" dirty="0">
                <a:latin typeface="Tahoma" pitchFamily="34" charset="0"/>
                <a:cs typeface="Tahoma" pitchFamily="34" charset="0"/>
              </a:rPr>
              <a:t>;</a:t>
            </a:r>
            <a:endParaRPr lang="en-US" sz="1400" dirty="0">
              <a:latin typeface="Tahoma" pitchFamily="34" charset="0"/>
              <a:cs typeface="Tahoma" pitchFamily="34" charset="0"/>
            </a:endParaRPr>
          </a:p>
          <a:p>
            <a:pPr marL="285750" indent="-285750" algn="just">
              <a:buFont typeface="Arial" charset="0"/>
              <a:buChar char="•"/>
            </a:pPr>
            <a:r>
              <a:rPr lang="ru-RU" sz="1400" dirty="0">
                <a:latin typeface="Tahoma" pitchFamily="34" charset="0"/>
                <a:cs typeface="Tahoma" pitchFamily="34" charset="0"/>
              </a:rPr>
              <a:t>согласно </a:t>
            </a:r>
            <a:r>
              <a:rPr lang="ru-RU" sz="1400" b="1" dirty="0">
                <a:latin typeface="Tahoma" pitchFamily="34" charset="0"/>
                <a:cs typeface="Tahoma" pitchFamily="34" charset="0"/>
              </a:rPr>
              <a:t>статье 195.3 Кодекса </a:t>
            </a:r>
            <a:r>
              <a:rPr lang="ru-RU" sz="1400" b="1" i="1" u="sng" dirty="0">
                <a:latin typeface="Tahoma" pitchFamily="34" charset="0"/>
                <a:cs typeface="Tahoma" pitchFamily="34" charset="0"/>
              </a:rPr>
              <a:t>требования к квалификации </a:t>
            </a:r>
            <a:r>
              <a:rPr lang="ru-RU" sz="1400" b="1" i="1" dirty="0">
                <a:latin typeface="Tahoma" pitchFamily="34" charset="0"/>
                <a:cs typeface="Tahoma" pitchFamily="34" charset="0"/>
              </a:rPr>
              <a:t>работников, содержащиеся в профессиональных стандартах, обязательны </a:t>
            </a:r>
            <a:r>
              <a:rPr lang="ru-RU" sz="1400" dirty="0">
                <a:latin typeface="Tahoma" pitchFamily="34" charset="0"/>
                <a:cs typeface="Tahoma" pitchFamily="34" charset="0"/>
              </a:rPr>
              <a:t>для работодателя в</a:t>
            </a:r>
            <a:r>
              <a:rPr lang="ru-RU" sz="1400" b="1" i="1" dirty="0">
                <a:latin typeface="Tahoma" pitchFamily="34" charset="0"/>
                <a:cs typeface="Tahoma" pitchFamily="34" charset="0"/>
              </a:rPr>
              <a:t> случаях, если они установлены Кодексом, другими федеральными законами, иными нормативными правовыми актами Российской Федерации.</a:t>
            </a:r>
          </a:p>
        </p:txBody>
      </p:sp>
      <p:sp>
        <p:nvSpPr>
          <p:cNvPr id="43012" name="TextBox 4"/>
          <p:cNvSpPr txBox="1">
            <a:spLocks noChangeArrowheads="1"/>
          </p:cNvSpPr>
          <p:nvPr/>
        </p:nvSpPr>
        <p:spPr bwMode="auto">
          <a:xfrm>
            <a:off x="196850" y="4781376"/>
            <a:ext cx="8623300" cy="203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285750" indent="-285750" algn="just">
              <a:buFont typeface="Arial" charset="0"/>
              <a:buChar char="•"/>
            </a:pPr>
            <a:r>
              <a:rPr lang="ru-RU" sz="1400" dirty="0">
                <a:latin typeface="Tahoma" pitchFamily="34" charset="0"/>
                <a:cs typeface="Tahoma" pitchFamily="34" charset="0"/>
              </a:rPr>
              <a:t>«Особенности применения профессиональных стандартов в части требований, обязательных для применения государственными внебюджетными фондами Российской Федерации, </a:t>
            </a:r>
            <a:r>
              <a:rPr lang="ru-RU" sz="1400" u="sng" dirty="0">
                <a:latin typeface="Tahoma" pitchFamily="34" charset="0"/>
                <a:cs typeface="Tahoma" pitchFamily="34" charset="0"/>
              </a:rPr>
              <a:t>государственными или муниципальными учреждениями</a:t>
            </a:r>
            <a:r>
              <a:rPr lang="ru-RU" sz="1400" dirty="0">
                <a:latin typeface="Tahoma" pitchFamily="34" charset="0"/>
                <a:cs typeface="Tahoma" pitchFamily="34" charset="0"/>
              </a:rPr>
              <a:t>, государственными или муниципальными унитарными предприятиями, а также государственными корпорациями, государственными компаниями и хозяйственными обществами, более пятидесяти процентов акций (долей) в уставном капитале которых находится в государственной собственности или муниципальной собственности»  </a:t>
            </a:r>
          </a:p>
          <a:p>
            <a:pPr marL="285750" indent="-285750"/>
            <a:endParaRPr lang="ru-RU" sz="1400" b="1" dirty="0">
              <a:latin typeface="Tahoma" pitchFamily="34" charset="0"/>
              <a:cs typeface="Tahoma" pitchFamily="34" charset="0"/>
            </a:endParaRPr>
          </a:p>
          <a:p>
            <a:pPr marL="285750" indent="-285750" algn="ctr"/>
            <a:endParaRPr lang="ru-RU" sz="1400" dirty="0">
              <a:latin typeface="Tahoma" pitchFamily="34" charset="0"/>
              <a:cs typeface="Tahoma" pitchFamily="34" charset="0"/>
            </a:endParaRPr>
          </a:p>
        </p:txBody>
      </p:sp>
      <p:sp>
        <p:nvSpPr>
          <p:cNvPr id="43015" name="Заголовок 1"/>
          <p:cNvSpPr>
            <a:spLocks noGrp="1"/>
          </p:cNvSpPr>
          <p:nvPr>
            <p:ph type="title"/>
          </p:nvPr>
        </p:nvSpPr>
        <p:spPr>
          <a:xfrm>
            <a:off x="404813" y="621060"/>
            <a:ext cx="8229600" cy="647700"/>
          </a:xfrm>
        </p:spPr>
        <p:txBody>
          <a:bodyPr/>
          <a:lstStyle/>
          <a:p>
            <a:pPr eaLnBrk="1" hangingPunct="1"/>
            <a:r>
              <a:rPr lang="ru-RU" sz="2200" b="1" dirty="0">
                <a:solidFill>
                  <a:schemeClr val="accent4"/>
                </a:solidFill>
                <a:latin typeface="Tahoma" pitchFamily="34" charset="0"/>
                <a:cs typeface="Tahoma" pitchFamily="34" charset="0"/>
              </a:rPr>
              <a:t>ПРИМЕНЕНИЕ ПРОФЕССИОНАЛЬНЫХ СТАНДАРТОВ</a:t>
            </a:r>
          </a:p>
        </p:txBody>
      </p:sp>
    </p:spTree>
    <p:extLst>
      <p:ext uri="{BB962C8B-B14F-4D97-AF65-F5344CB8AC3E}">
        <p14:creationId xmlns:p14="http://schemas.microsoft.com/office/powerpoint/2010/main" val="573065302"/>
      </p:ext>
    </p:extLst>
  </p:cSld>
  <p:clrMapOvr>
    <a:masterClrMapping/>
  </p:clrMapOvr>
  <p:transition spd="med">
    <p:fad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7" name="Заголовок 3"/>
          <p:cNvSpPr>
            <a:spLocks noGrp="1"/>
          </p:cNvSpPr>
          <p:nvPr>
            <p:ph type="title"/>
          </p:nvPr>
        </p:nvSpPr>
        <p:spPr>
          <a:xfrm>
            <a:off x="207963" y="761207"/>
            <a:ext cx="8829675" cy="363537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ru-RU" sz="2200" b="1" dirty="0">
                <a:solidFill>
                  <a:schemeClr val="accent4"/>
                </a:solidFill>
                <a:latin typeface="Tahoma" pitchFamily="34" charset="0"/>
                <a:cs typeface="Tahoma" pitchFamily="34" charset="0"/>
              </a:rPr>
              <a:t>ОБЯЗАТЕЛЬНОСТЬ ПРИМЕНЕНИЯ ПРОФЕССИОНАЛЬНЫХ СТАНДАРТОВ</a:t>
            </a:r>
          </a:p>
        </p:txBody>
      </p:sp>
      <p:graphicFrame>
        <p:nvGraphicFramePr>
          <p:cNvPr id="7" name="Схема 6"/>
          <p:cNvGraphicFramePr/>
          <p:nvPr>
            <p:extLst>
              <p:ext uri="{D42A27DB-BD31-4B8C-83A1-F6EECF244321}">
                <p14:modId xmlns:p14="http://schemas.microsoft.com/office/powerpoint/2010/main" val="2339868602"/>
              </p:ext>
            </p:extLst>
          </p:nvPr>
        </p:nvGraphicFramePr>
        <p:xfrm>
          <a:off x="107504" y="1700808"/>
          <a:ext cx="8928992" cy="496855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559847571"/>
      </p:ext>
    </p:extLst>
  </p:cSld>
  <p:clrMapOvr>
    <a:masterClrMapping/>
  </p:clrMapOvr>
  <p:transition>
    <p:fade thruBlk="1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6128" y="408373"/>
            <a:ext cx="8260672" cy="78838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Организация по внедрению </a:t>
            </a:r>
            <a:r>
              <a:rPr lang="ru-RU" dirty="0" err="1" smtClean="0"/>
              <a:t>пс</a:t>
            </a:r>
            <a:endParaRPr lang="ru-RU" dirty="0"/>
          </a:p>
        </p:txBody>
      </p:sp>
      <p:pic>
        <p:nvPicPr>
          <p:cNvPr id="5" name="Picture 2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049" t="19531" r="12461" b="14393"/>
          <a:stretch/>
        </p:blipFill>
        <p:spPr bwMode="auto">
          <a:xfrm>
            <a:off x="-36512" y="1412776"/>
            <a:ext cx="9180000" cy="52881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6193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птека">
  <a:themeElements>
    <a:clrScheme name="Аптека">
      <a:dk1>
        <a:sysClr val="windowText" lastClr="000000"/>
      </a:dk1>
      <a:lt1>
        <a:sysClr val="window" lastClr="FFFFFF"/>
      </a:lt1>
      <a:dk2>
        <a:srgbClr val="564B3C"/>
      </a:dk2>
      <a:lt2>
        <a:srgbClr val="ECEDD1"/>
      </a:lt2>
      <a:accent1>
        <a:srgbClr val="93A299"/>
      </a:accent1>
      <a:accent2>
        <a:srgbClr val="CF543F"/>
      </a:accent2>
      <a:accent3>
        <a:srgbClr val="B5AE53"/>
      </a:accent3>
      <a:accent4>
        <a:srgbClr val="848058"/>
      </a:accent4>
      <a:accent5>
        <a:srgbClr val="E8B54D"/>
      </a:accent5>
      <a:accent6>
        <a:srgbClr val="786C71"/>
      </a:accent6>
      <a:hlink>
        <a:srgbClr val="CCCC00"/>
      </a:hlink>
      <a:folHlink>
        <a:srgbClr val="B2B2B2"/>
      </a:folHlink>
    </a:clrScheme>
    <a:fontScheme name="Аптека">
      <a:majorFont>
        <a:latin typeface="Book Antiqua"/>
        <a:ea typeface=""/>
        <a:cs typeface=""/>
        <a:font script="Jpan" typeface="HGS明朝B"/>
        <a:font script="Hang" typeface="HY견명조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견명조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Аптека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100000"/>
              </a:schemeClr>
            </a:gs>
            <a:gs pos="68000">
              <a:schemeClr val="phClr">
                <a:tint val="77000"/>
                <a:satMod val="100000"/>
              </a:schemeClr>
            </a:gs>
            <a:gs pos="81000">
              <a:schemeClr val="phClr">
                <a:tint val="79000"/>
                <a:satMod val="100000"/>
              </a:schemeClr>
            </a:gs>
            <a:gs pos="86000">
              <a:schemeClr val="phClr">
                <a:tint val="73000"/>
                <a:satMod val="100000"/>
              </a:schemeClr>
            </a:gs>
            <a:gs pos="100000">
              <a:schemeClr val="phClr">
                <a:tint val="35000"/>
                <a:sat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73000"/>
                <a:shade val="100000"/>
                <a:satMod val="150000"/>
              </a:schemeClr>
            </a:gs>
            <a:gs pos="25000">
              <a:schemeClr val="phClr">
                <a:tint val="96000"/>
                <a:shade val="80000"/>
                <a:satMod val="105000"/>
              </a:schemeClr>
            </a:gs>
            <a:gs pos="38000">
              <a:schemeClr val="phClr">
                <a:tint val="96000"/>
                <a:shade val="59000"/>
                <a:satMod val="120000"/>
              </a:schemeClr>
            </a:gs>
            <a:gs pos="55000">
              <a:schemeClr val="phClr">
                <a:tint val="100000"/>
                <a:shade val="57000"/>
                <a:satMod val="120000"/>
              </a:schemeClr>
            </a:gs>
            <a:gs pos="80000">
              <a:schemeClr val="phClr">
                <a:tint val="100000"/>
                <a:shade val="56000"/>
                <a:satMod val="145000"/>
              </a:schemeClr>
            </a:gs>
            <a:gs pos="88000">
              <a:schemeClr val="phClr">
                <a:tint val="100000"/>
                <a:shade val="63000"/>
                <a:satMod val="160000"/>
              </a:schemeClr>
            </a:gs>
            <a:gs pos="100000">
              <a:schemeClr val="phClr">
                <a:tint val="99000"/>
                <a:shade val="100000"/>
                <a:satMod val="155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  <a:scene3d>
            <a:camera prst="orthographicFront">
              <a:rot lat="0" lon="0" rev="0"/>
            </a:camera>
            <a:lightRig rig="glow" dir="tl">
              <a:rot lat="0" lon="0" rev="1800000"/>
            </a:lightRig>
          </a:scene3d>
          <a:sp3d contourW="10160" prstMaterial="dkEdge">
            <a:bevelT w="0" h="0" prst="angle"/>
            <a:contourClr>
              <a:schemeClr val="phClr">
                <a:shade val="30000"/>
                <a:satMod val="150000"/>
              </a:schemeClr>
            </a:contourClr>
          </a:sp3d>
        </a:effectStyle>
        <a:effectStyle>
          <a:effectLst>
            <a:glow rad="50800">
              <a:schemeClr val="phClr">
                <a:tint val="68000"/>
                <a:shade val="93000"/>
                <a:alpha val="37000"/>
                <a:satMod val="250000"/>
              </a:schemeClr>
            </a:glow>
          </a:effectLst>
          <a:scene3d>
            <a:camera prst="orthographicFront">
              <a:rot lat="0" lon="0" rev="0"/>
            </a:camera>
            <a:lightRig rig="glow" dir="t">
              <a:rot lat="0" lon="0" rev="1800000"/>
            </a:lightRig>
          </a:scene3d>
          <a:sp3d contourW="10160" prstMaterial="dkEdge">
            <a:bevelT w="20320" h="19050" prst="angle"/>
            <a:contourClr>
              <a:schemeClr val="phClr">
                <a:shade val="30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3000"/>
            <a:satMod val="14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70000"/>
                <a:satMod val="170000"/>
              </a:schemeClr>
              <a:schemeClr val="phClr">
                <a:shade val="70000"/>
                <a:satMod val="13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Aspect</Template>
  <TotalTime>1769</TotalTime>
  <Words>1664</Words>
  <Application>Microsoft Office PowerPoint</Application>
  <PresentationFormat>Экран (4:3)</PresentationFormat>
  <Paragraphs>214</Paragraphs>
  <Slides>24</Slides>
  <Notes>3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24</vt:i4>
      </vt:variant>
    </vt:vector>
  </HeadingPairs>
  <TitlesOfParts>
    <vt:vector size="32" baseType="lpstr">
      <vt:lpstr>Arial</vt:lpstr>
      <vt:lpstr>Book Antiqua</vt:lpstr>
      <vt:lpstr>Calibri</vt:lpstr>
      <vt:lpstr>Century Gothic</vt:lpstr>
      <vt:lpstr>Symbol</vt:lpstr>
      <vt:lpstr>Tahoma</vt:lpstr>
      <vt:lpstr>Times New Roman</vt:lpstr>
      <vt:lpstr>Аптека</vt:lpstr>
      <vt:lpstr>Внедрение профессиональных стандартов  в образовательных организациях</vt:lpstr>
      <vt:lpstr>Презентация PowerPoint</vt:lpstr>
      <vt:lpstr>Презентация PowerPoint</vt:lpstr>
      <vt:lpstr>Презентация PowerPoint</vt:lpstr>
      <vt:lpstr>Презентация PowerPoint</vt:lpstr>
      <vt:lpstr>Ознакомиться со всеми Профессиональными стандартами, которые вышли, в реестре Профессиональных стандартов по адресу: www.profstandart.rosmintrud.ru    </vt:lpstr>
      <vt:lpstr>ПРИМЕНЕНИЕ ПРОФЕССИОНАЛЬНЫХ СТАНДАРТОВ</vt:lpstr>
      <vt:lpstr>ОБЯЗАТЕЛЬНОСТЬ ПРИМЕНЕНИЯ ПРОФЕССИОНАЛЬНЫХ СТАНДАРТОВ</vt:lpstr>
      <vt:lpstr>Организация по внедрению пс</vt:lpstr>
      <vt:lpstr>СТРУКТУРА ПРОФЕССИОНАЛЬНОГО СТАНДАРТА</vt:lpstr>
      <vt:lpstr>Принятые профессиональные стандарты в сфере образования</vt:lpstr>
      <vt:lpstr>Презентация PowerPoint</vt:lpstr>
      <vt:lpstr>Презентация PowerPoint</vt:lpstr>
      <vt:lpstr>Определить перечень нормативно-правовых документов ОО, в которые необходимо внести изменения в связи с введением пс  (Письмо МОИН РБ от 12.08.2019 №01-35/3260)</vt:lpstr>
      <vt:lpstr>Пример изменений документов в соответствии с профстандартами</vt:lpstr>
      <vt:lpstr>Пример изменений документов в соответствии с профстандартами</vt:lpstr>
      <vt:lpstr>Анализ соответствия должностей штатного расписания наименованиям должностей, содержащимся в пс (рекомендации ФГБУ «Всероссийский научно-исследовательский институт труда»  Митруда России)</vt:lpstr>
      <vt:lpstr>Презентация PowerPoint</vt:lpstr>
      <vt:lpstr>Презентация PowerPoint</vt:lpstr>
      <vt:lpstr>Презентация PowerPoint</vt:lpstr>
      <vt:lpstr>Провести анализ соответствия  работников ОО к квалификационным требованиям образованию и стажу, установленными профстандартами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Менеджмент</dc:creator>
  <cp:lastModifiedBy>Пользователь</cp:lastModifiedBy>
  <cp:revision>92</cp:revision>
  <cp:lastPrinted>2019-09-19T06:49:48Z</cp:lastPrinted>
  <dcterms:created xsi:type="dcterms:W3CDTF">2019-09-16T14:48:04Z</dcterms:created>
  <dcterms:modified xsi:type="dcterms:W3CDTF">2020-01-29T03:30:59Z</dcterms:modified>
</cp:coreProperties>
</file>