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0" r:id="rId3"/>
    <p:sldId id="357" r:id="rId4"/>
    <p:sldId id="356" r:id="rId5"/>
    <p:sldId id="265" r:id="rId6"/>
    <p:sldId id="270" r:id="rId7"/>
    <p:sldId id="362" r:id="rId8"/>
    <p:sldId id="363" r:id="rId9"/>
    <p:sldId id="305" r:id="rId10"/>
    <p:sldId id="342" r:id="rId11"/>
    <p:sldId id="293" r:id="rId12"/>
    <p:sldId id="294" r:id="rId13"/>
    <p:sldId id="295" r:id="rId14"/>
    <p:sldId id="303" r:id="rId15"/>
    <p:sldId id="319" r:id="rId16"/>
    <p:sldId id="320" r:id="rId17"/>
    <p:sldId id="311" r:id="rId18"/>
    <p:sldId id="380" r:id="rId19"/>
    <p:sldId id="312" r:id="rId20"/>
    <p:sldId id="314" r:id="rId21"/>
    <p:sldId id="309" r:id="rId22"/>
    <p:sldId id="317" r:id="rId23"/>
    <p:sldId id="383" r:id="rId24"/>
    <p:sldId id="348" r:id="rId25"/>
  </p:sldIdLst>
  <p:sldSz cx="9144000" cy="6858000" type="screen4x3"/>
  <p:notesSz cx="6648450" cy="9850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1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4F30E-C8A7-4671-90EF-E8604507A6A0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C00C08EF-15CC-4E2B-954A-B2694E30C3F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>
              <a:latin typeface="Tahoma" pitchFamily="34" charset="0"/>
              <a:ea typeface="Tahoma" pitchFamily="34" charset="0"/>
              <a:cs typeface="Tahoma" pitchFamily="34" charset="0"/>
            </a:rPr>
            <a:t>Обязательность применения требований профессиональных стандартов установлена для случаев, предусмотренных статьями 57 и 195.3 ТК РФ, и не зависит от формы собственности организации или статуса работодателя.</a:t>
          </a:r>
        </a:p>
      </dgm:t>
    </dgm:pt>
    <dgm:pt modelId="{6F53DB8A-6031-4A52-8126-8C3E8BC5A6E5}" type="parTrans" cxnId="{A4DD24BF-C6CF-462B-981B-8C29AB5E2DAE}">
      <dgm:prSet/>
      <dgm:spPr/>
      <dgm:t>
        <a:bodyPr/>
        <a:lstStyle/>
        <a:p>
          <a:endParaRPr lang="ru-RU"/>
        </a:p>
      </dgm:t>
    </dgm:pt>
    <dgm:pt modelId="{863CC3CD-41BA-417C-991D-29903BC4BFD5}" type="sibTrans" cxnId="{A4DD24BF-C6CF-462B-981B-8C29AB5E2DAE}">
      <dgm:prSet/>
      <dgm:spPr/>
      <dgm:t>
        <a:bodyPr/>
        <a:lstStyle/>
        <a:p>
          <a:endParaRPr lang="ru-RU"/>
        </a:p>
      </dgm:t>
    </dgm:pt>
    <dgm:pt modelId="{92FEAF5F-489D-4AAF-B8EE-EE95FD0FB4F7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1600" b="1" u="sng" dirty="0">
              <a:latin typeface="Tahoma" pitchFamily="34" charset="0"/>
              <a:ea typeface="Tahoma" pitchFamily="34" charset="0"/>
              <a:cs typeface="Tahoma" pitchFamily="34" charset="0"/>
            </a:rPr>
            <a:t>Обязательный характер</a:t>
          </a:r>
        </a:p>
        <a:p>
          <a:pPr algn="l">
            <a:spcAft>
              <a:spcPts val="0"/>
            </a:spcAft>
          </a:pPr>
          <a:r>
            <a:rPr lang="ru-RU" sz="1600" dirty="0">
              <a:latin typeface="Tahoma" pitchFamily="34" charset="0"/>
              <a:ea typeface="Tahoma" pitchFamily="34" charset="0"/>
              <a:cs typeface="Tahoma" pitchFamily="34" charset="0"/>
            </a:rPr>
            <a:t>- </a:t>
          </a:r>
          <a:r>
            <a:rPr lang="ru-RU" sz="1600" strike="noStrike" dirty="0">
              <a:latin typeface="Tahoma" pitchFamily="34" charset="0"/>
              <a:ea typeface="Tahoma" pitchFamily="34" charset="0"/>
              <a:cs typeface="Tahoma" pitchFamily="34" charset="0"/>
            </a:rPr>
            <a:t>ТК РФ Статья 195.3. «Порядок применения профессиональных стандартов» (введена Федеральным законом от 02.05.2015 N 122-ФЗ)</a:t>
          </a:r>
        </a:p>
        <a:p>
          <a:r>
            <a:rPr lang="ru-RU" sz="1600" strike="noStrike" dirty="0">
              <a:latin typeface="Tahoma" pitchFamily="34" charset="0"/>
              <a:ea typeface="Tahoma" pitchFamily="34" charset="0"/>
              <a:cs typeface="Tahoma" pitchFamily="34" charset="0"/>
            </a:rPr>
            <a:t>- ТК РФ Статья 57. «Содержание трудового договора»</a:t>
          </a:r>
        </a:p>
      </dgm:t>
    </dgm:pt>
    <dgm:pt modelId="{D348CE71-DAF5-4D3B-97C6-F0C18284D10D}" type="parTrans" cxnId="{D00A3BD1-4D13-4F6F-A442-84630731B35C}">
      <dgm:prSet/>
      <dgm:spPr/>
      <dgm:t>
        <a:bodyPr/>
        <a:lstStyle/>
        <a:p>
          <a:endParaRPr lang="ru-RU"/>
        </a:p>
      </dgm:t>
    </dgm:pt>
    <dgm:pt modelId="{197B735B-7AF2-4742-8C91-3F0DB0A3686B}" type="sibTrans" cxnId="{D00A3BD1-4D13-4F6F-A442-84630731B35C}">
      <dgm:prSet/>
      <dgm:spPr/>
      <dgm:t>
        <a:bodyPr/>
        <a:lstStyle/>
        <a:p>
          <a:endParaRPr lang="ru-RU"/>
        </a:p>
      </dgm:t>
    </dgm:pt>
    <dgm:pt modelId="{8CB7781D-A6F9-4C97-9D00-479A2BBE9CA3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600" b="1" u="sng" dirty="0">
              <a:latin typeface="Tahoma" pitchFamily="34" charset="0"/>
              <a:ea typeface="Tahoma" pitchFamily="34" charset="0"/>
              <a:cs typeface="Tahoma" pitchFamily="34" charset="0"/>
            </a:rPr>
            <a:t>Рекомендательный характер</a:t>
          </a:r>
          <a:endParaRPr lang="ru-RU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l"/>
          <a:r>
            <a:rPr lang="ru-RU" sz="1600" b="0" dirty="0">
              <a:latin typeface="Tahoma" pitchFamily="34" charset="0"/>
              <a:ea typeface="Tahoma" pitchFamily="34" charset="0"/>
              <a:cs typeface="Tahoma" pitchFamily="34" charset="0"/>
            </a:rPr>
            <a:t>Характеристики квалификации, которые содержатся в профессиональных стандартах, применяются работодателями в </a:t>
          </a:r>
          <a:r>
            <a:rPr lang="ru-RU" sz="1600" b="0" u="sng" dirty="0">
              <a:latin typeface="Tahoma" pitchFamily="34" charset="0"/>
              <a:ea typeface="Tahoma" pitchFamily="34" charset="0"/>
              <a:cs typeface="Tahoma" pitchFamily="34" charset="0"/>
            </a:rPr>
            <a:t>качестве основы для определения требований </a:t>
          </a:r>
          <a:r>
            <a:rPr lang="ru-RU" sz="1600" b="0" dirty="0">
              <a:latin typeface="Tahoma" pitchFamily="34" charset="0"/>
              <a:ea typeface="Tahoma" pitchFamily="34" charset="0"/>
              <a:cs typeface="Tahoma" pitchFamily="34" charset="0"/>
            </a:rPr>
            <a:t>к квалификации работников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</a:t>
          </a:r>
        </a:p>
      </dgm:t>
    </dgm:pt>
    <dgm:pt modelId="{99D6FD69-7AA0-4492-8DCD-A73B7AD2DC74}" type="parTrans" cxnId="{A9BD8AD7-CD90-447A-ABDE-E1FCCE1C1CA5}">
      <dgm:prSet/>
      <dgm:spPr/>
      <dgm:t>
        <a:bodyPr/>
        <a:lstStyle/>
        <a:p>
          <a:endParaRPr lang="ru-RU"/>
        </a:p>
      </dgm:t>
    </dgm:pt>
    <dgm:pt modelId="{2FA424E5-B97D-44C8-AABA-55EAB525639C}" type="sibTrans" cxnId="{A9BD8AD7-CD90-447A-ABDE-E1FCCE1C1CA5}">
      <dgm:prSet/>
      <dgm:spPr/>
      <dgm:t>
        <a:bodyPr/>
        <a:lstStyle/>
        <a:p>
          <a:endParaRPr lang="ru-RU"/>
        </a:p>
      </dgm:t>
    </dgm:pt>
    <dgm:pt modelId="{DA11AE95-A6B5-4CFC-A2FC-590A4E095C20}" type="pres">
      <dgm:prSet presAssocID="{81C4F30E-C8A7-4671-90EF-E8604507A6A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05BFA-1C86-46A1-BF17-37AA04AF5C52}" type="pres">
      <dgm:prSet presAssocID="{81C4F30E-C8A7-4671-90EF-E8604507A6A0}" presName="hierFlow" presStyleCnt="0"/>
      <dgm:spPr/>
    </dgm:pt>
    <dgm:pt modelId="{67C74127-D0ED-4B1D-8E61-6D198CA7C6AE}" type="pres">
      <dgm:prSet presAssocID="{81C4F30E-C8A7-4671-90EF-E8604507A6A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5998B4-A59B-4980-A6D5-C44C490808E8}" type="pres">
      <dgm:prSet presAssocID="{C00C08EF-15CC-4E2B-954A-B2694E30C3F5}" presName="Name14" presStyleCnt="0"/>
      <dgm:spPr/>
    </dgm:pt>
    <dgm:pt modelId="{5677FA6B-DD67-45FC-AFF4-791EAA1AB937}" type="pres">
      <dgm:prSet presAssocID="{C00C08EF-15CC-4E2B-954A-B2694E30C3F5}" presName="level1Shape" presStyleLbl="node0" presStyleIdx="0" presStyleCnt="1" custScaleX="322132" custScaleY="108817" custLinFactNeighborX="-2409" custLinFactNeighborY="-45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E0F1D-6955-4E06-BE9C-41FF40CF6F93}" type="pres">
      <dgm:prSet presAssocID="{C00C08EF-15CC-4E2B-954A-B2694E30C3F5}" presName="hierChild2" presStyleCnt="0"/>
      <dgm:spPr/>
    </dgm:pt>
    <dgm:pt modelId="{62FDD080-49F4-4342-8E7F-44315F2EEA19}" type="pres">
      <dgm:prSet presAssocID="{D348CE71-DAF5-4D3B-97C6-F0C18284D10D}" presName="Name19" presStyleLbl="parChTrans1D2" presStyleIdx="0" presStyleCnt="2"/>
      <dgm:spPr/>
      <dgm:t>
        <a:bodyPr/>
        <a:lstStyle/>
        <a:p>
          <a:endParaRPr lang="ru-RU"/>
        </a:p>
      </dgm:t>
    </dgm:pt>
    <dgm:pt modelId="{0A957E61-D90E-4EC8-89AF-19F81C4C90CD}" type="pres">
      <dgm:prSet presAssocID="{92FEAF5F-489D-4AAF-B8EE-EE95FD0FB4F7}" presName="Name21" presStyleCnt="0"/>
      <dgm:spPr/>
    </dgm:pt>
    <dgm:pt modelId="{36EEC324-F680-404C-8A09-8585DE69110E}" type="pres">
      <dgm:prSet presAssocID="{92FEAF5F-489D-4AAF-B8EE-EE95FD0FB4F7}" presName="level2Shape" presStyleLbl="node2" presStyleIdx="0" presStyleCnt="2" custScaleX="184372" custScaleY="230484" custLinFactNeighborX="-14209" custLinFactNeighborY="-952"/>
      <dgm:spPr/>
      <dgm:t>
        <a:bodyPr/>
        <a:lstStyle/>
        <a:p>
          <a:endParaRPr lang="ru-RU"/>
        </a:p>
      </dgm:t>
    </dgm:pt>
    <dgm:pt modelId="{5A6E89CB-F633-4E5C-A5DF-30E607B06705}" type="pres">
      <dgm:prSet presAssocID="{92FEAF5F-489D-4AAF-B8EE-EE95FD0FB4F7}" presName="hierChild3" presStyleCnt="0"/>
      <dgm:spPr/>
    </dgm:pt>
    <dgm:pt modelId="{F36486D1-2DCE-43FF-A70A-AF29F38E1913}" type="pres">
      <dgm:prSet presAssocID="{99D6FD69-7AA0-4492-8DCD-A73B7AD2DC7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EB702B5-C586-467B-8423-B7A2CBDC1BF9}" type="pres">
      <dgm:prSet presAssocID="{8CB7781D-A6F9-4C97-9D00-479A2BBE9CA3}" presName="Name21" presStyleCnt="0"/>
      <dgm:spPr/>
    </dgm:pt>
    <dgm:pt modelId="{F5C4F00C-FDC6-40A9-AEA4-A067AEF3680D}" type="pres">
      <dgm:prSet presAssocID="{8CB7781D-A6F9-4C97-9D00-479A2BBE9CA3}" presName="level2Shape" presStyleLbl="node2" presStyleIdx="1" presStyleCnt="2" custScaleX="208626" custScaleY="230484" custLinFactNeighborX="804" custLinFactNeighborY="-1206"/>
      <dgm:spPr/>
      <dgm:t>
        <a:bodyPr/>
        <a:lstStyle/>
        <a:p>
          <a:endParaRPr lang="ru-RU"/>
        </a:p>
      </dgm:t>
    </dgm:pt>
    <dgm:pt modelId="{236879AE-8DAF-4B10-8161-55E18A673B03}" type="pres">
      <dgm:prSet presAssocID="{8CB7781D-A6F9-4C97-9D00-479A2BBE9CA3}" presName="hierChild3" presStyleCnt="0"/>
      <dgm:spPr/>
    </dgm:pt>
    <dgm:pt modelId="{A492D697-6B82-4A2B-A591-D91FA76EF841}" type="pres">
      <dgm:prSet presAssocID="{81C4F30E-C8A7-4671-90EF-E8604507A6A0}" presName="bgShapesFlow" presStyleCnt="0"/>
      <dgm:spPr/>
    </dgm:pt>
  </dgm:ptLst>
  <dgm:cxnLst>
    <dgm:cxn modelId="{EF948551-5D8E-473C-8E3B-CC9FBE1798A2}" type="presOf" srcId="{81C4F30E-C8A7-4671-90EF-E8604507A6A0}" destId="{DA11AE95-A6B5-4CFC-A2FC-590A4E095C20}" srcOrd="0" destOrd="0" presId="urn:microsoft.com/office/officeart/2005/8/layout/hierarchy6"/>
    <dgm:cxn modelId="{B6CC2FE2-1DC3-40A5-BAE5-7BDD30F5219E}" type="presOf" srcId="{D348CE71-DAF5-4D3B-97C6-F0C18284D10D}" destId="{62FDD080-49F4-4342-8E7F-44315F2EEA19}" srcOrd="0" destOrd="0" presId="urn:microsoft.com/office/officeart/2005/8/layout/hierarchy6"/>
    <dgm:cxn modelId="{7FE8A178-7247-4768-914F-C33EEB5A81D4}" type="presOf" srcId="{C00C08EF-15CC-4E2B-954A-B2694E30C3F5}" destId="{5677FA6B-DD67-45FC-AFF4-791EAA1AB937}" srcOrd="0" destOrd="0" presId="urn:microsoft.com/office/officeart/2005/8/layout/hierarchy6"/>
    <dgm:cxn modelId="{D00A3BD1-4D13-4F6F-A442-84630731B35C}" srcId="{C00C08EF-15CC-4E2B-954A-B2694E30C3F5}" destId="{92FEAF5F-489D-4AAF-B8EE-EE95FD0FB4F7}" srcOrd="0" destOrd="0" parTransId="{D348CE71-DAF5-4D3B-97C6-F0C18284D10D}" sibTransId="{197B735B-7AF2-4742-8C91-3F0DB0A3686B}"/>
    <dgm:cxn modelId="{65F1B082-F381-419C-B833-D91CF327AF7C}" type="presOf" srcId="{99D6FD69-7AA0-4492-8DCD-A73B7AD2DC74}" destId="{F36486D1-2DCE-43FF-A70A-AF29F38E1913}" srcOrd="0" destOrd="0" presId="urn:microsoft.com/office/officeart/2005/8/layout/hierarchy6"/>
    <dgm:cxn modelId="{A9BD8AD7-CD90-447A-ABDE-E1FCCE1C1CA5}" srcId="{C00C08EF-15CC-4E2B-954A-B2694E30C3F5}" destId="{8CB7781D-A6F9-4C97-9D00-479A2BBE9CA3}" srcOrd="1" destOrd="0" parTransId="{99D6FD69-7AA0-4492-8DCD-A73B7AD2DC74}" sibTransId="{2FA424E5-B97D-44C8-AABA-55EAB525639C}"/>
    <dgm:cxn modelId="{15095577-BEA6-4250-A1C9-A5B3A7A2B77A}" type="presOf" srcId="{8CB7781D-A6F9-4C97-9D00-479A2BBE9CA3}" destId="{F5C4F00C-FDC6-40A9-AEA4-A067AEF3680D}" srcOrd="0" destOrd="0" presId="urn:microsoft.com/office/officeart/2005/8/layout/hierarchy6"/>
    <dgm:cxn modelId="{CFFE4AB0-0912-40C3-8F14-AA0E42A00046}" type="presOf" srcId="{92FEAF5F-489D-4AAF-B8EE-EE95FD0FB4F7}" destId="{36EEC324-F680-404C-8A09-8585DE69110E}" srcOrd="0" destOrd="0" presId="urn:microsoft.com/office/officeart/2005/8/layout/hierarchy6"/>
    <dgm:cxn modelId="{A4DD24BF-C6CF-462B-981B-8C29AB5E2DAE}" srcId="{81C4F30E-C8A7-4671-90EF-E8604507A6A0}" destId="{C00C08EF-15CC-4E2B-954A-B2694E30C3F5}" srcOrd="0" destOrd="0" parTransId="{6F53DB8A-6031-4A52-8126-8C3E8BC5A6E5}" sibTransId="{863CC3CD-41BA-417C-991D-29903BC4BFD5}"/>
    <dgm:cxn modelId="{03FB396A-407E-46A8-B543-C61B4EB69C58}" type="presParOf" srcId="{DA11AE95-A6B5-4CFC-A2FC-590A4E095C20}" destId="{A1F05BFA-1C86-46A1-BF17-37AA04AF5C52}" srcOrd="0" destOrd="0" presId="urn:microsoft.com/office/officeart/2005/8/layout/hierarchy6"/>
    <dgm:cxn modelId="{4239C060-A16F-4ACD-9F57-4922F8F48E50}" type="presParOf" srcId="{A1F05BFA-1C86-46A1-BF17-37AA04AF5C52}" destId="{67C74127-D0ED-4B1D-8E61-6D198CA7C6AE}" srcOrd="0" destOrd="0" presId="urn:microsoft.com/office/officeart/2005/8/layout/hierarchy6"/>
    <dgm:cxn modelId="{17D05D92-3737-4B64-A480-56F69D23812A}" type="presParOf" srcId="{67C74127-D0ED-4B1D-8E61-6D198CA7C6AE}" destId="{095998B4-A59B-4980-A6D5-C44C490808E8}" srcOrd="0" destOrd="0" presId="urn:microsoft.com/office/officeart/2005/8/layout/hierarchy6"/>
    <dgm:cxn modelId="{6AB275DC-A4FD-4EEC-A3B5-241F96F5D647}" type="presParOf" srcId="{095998B4-A59B-4980-A6D5-C44C490808E8}" destId="{5677FA6B-DD67-45FC-AFF4-791EAA1AB937}" srcOrd="0" destOrd="0" presId="urn:microsoft.com/office/officeart/2005/8/layout/hierarchy6"/>
    <dgm:cxn modelId="{352C1440-6AAD-47B9-B584-EB89AA7FB8A4}" type="presParOf" srcId="{095998B4-A59B-4980-A6D5-C44C490808E8}" destId="{883E0F1D-6955-4E06-BE9C-41FF40CF6F93}" srcOrd="1" destOrd="0" presId="urn:microsoft.com/office/officeart/2005/8/layout/hierarchy6"/>
    <dgm:cxn modelId="{D794B504-5C87-4AFC-A045-6B01B1235DF4}" type="presParOf" srcId="{883E0F1D-6955-4E06-BE9C-41FF40CF6F93}" destId="{62FDD080-49F4-4342-8E7F-44315F2EEA19}" srcOrd="0" destOrd="0" presId="urn:microsoft.com/office/officeart/2005/8/layout/hierarchy6"/>
    <dgm:cxn modelId="{07F5684F-5B5F-45AF-A5C8-584EFFADA929}" type="presParOf" srcId="{883E0F1D-6955-4E06-BE9C-41FF40CF6F93}" destId="{0A957E61-D90E-4EC8-89AF-19F81C4C90CD}" srcOrd="1" destOrd="0" presId="urn:microsoft.com/office/officeart/2005/8/layout/hierarchy6"/>
    <dgm:cxn modelId="{69CA7452-DDAF-4071-AD02-AD739C7B875F}" type="presParOf" srcId="{0A957E61-D90E-4EC8-89AF-19F81C4C90CD}" destId="{36EEC324-F680-404C-8A09-8585DE69110E}" srcOrd="0" destOrd="0" presId="urn:microsoft.com/office/officeart/2005/8/layout/hierarchy6"/>
    <dgm:cxn modelId="{6168DD9D-B52F-46C9-B342-BA22191FE69D}" type="presParOf" srcId="{0A957E61-D90E-4EC8-89AF-19F81C4C90CD}" destId="{5A6E89CB-F633-4E5C-A5DF-30E607B06705}" srcOrd="1" destOrd="0" presId="urn:microsoft.com/office/officeart/2005/8/layout/hierarchy6"/>
    <dgm:cxn modelId="{DB9DBC76-CAD0-4E09-BE93-46BB82D42FFB}" type="presParOf" srcId="{883E0F1D-6955-4E06-BE9C-41FF40CF6F93}" destId="{F36486D1-2DCE-43FF-A70A-AF29F38E1913}" srcOrd="2" destOrd="0" presId="urn:microsoft.com/office/officeart/2005/8/layout/hierarchy6"/>
    <dgm:cxn modelId="{B1B1F5A2-27BE-4A0C-BDEA-2BF48D9135B1}" type="presParOf" srcId="{883E0F1D-6955-4E06-BE9C-41FF40CF6F93}" destId="{8EB702B5-C586-467B-8423-B7A2CBDC1BF9}" srcOrd="3" destOrd="0" presId="urn:microsoft.com/office/officeart/2005/8/layout/hierarchy6"/>
    <dgm:cxn modelId="{F173A012-AB34-4744-8FC0-3F6606254E36}" type="presParOf" srcId="{8EB702B5-C586-467B-8423-B7A2CBDC1BF9}" destId="{F5C4F00C-FDC6-40A9-AEA4-A067AEF3680D}" srcOrd="0" destOrd="0" presId="urn:microsoft.com/office/officeart/2005/8/layout/hierarchy6"/>
    <dgm:cxn modelId="{D83A8401-0EDE-4CD7-A36A-AE0C45CF0FD2}" type="presParOf" srcId="{8EB702B5-C586-467B-8423-B7A2CBDC1BF9}" destId="{236879AE-8DAF-4B10-8161-55E18A673B03}" srcOrd="1" destOrd="0" presId="urn:microsoft.com/office/officeart/2005/8/layout/hierarchy6"/>
    <dgm:cxn modelId="{EE8967DB-3549-4D58-A2D2-E677AFDD7C2E}" type="presParOf" srcId="{DA11AE95-A6B5-4CFC-A2FC-590A4E095C20}" destId="{A492D697-6B82-4A2B-A591-D91FA76EF84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7FA6B-DD67-45FC-AFF4-791EAA1AB937}">
      <dsp:nvSpPr>
        <dsp:cNvPr id="0" name=""/>
        <dsp:cNvSpPr/>
      </dsp:nvSpPr>
      <dsp:spPr>
        <a:xfrm>
          <a:off x="1253656" y="0"/>
          <a:ext cx="6327048" cy="14248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"/>
                <a:satMod val="100000"/>
              </a:schemeClr>
            </a:gs>
            <a:gs pos="68000">
              <a:schemeClr val="accent3">
                <a:tint val="77000"/>
                <a:satMod val="100000"/>
              </a:schemeClr>
            </a:gs>
            <a:gs pos="81000">
              <a:schemeClr val="accent3">
                <a:tint val="79000"/>
                <a:satMod val="100000"/>
              </a:schemeClr>
            </a:gs>
            <a:gs pos="86000">
              <a:schemeClr val="accent3">
                <a:tint val="73000"/>
                <a:satMod val="100000"/>
              </a:schemeClr>
            </a:gs>
            <a:gs pos="100000">
              <a:schemeClr val="accent3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latin typeface="Tahoma" pitchFamily="34" charset="0"/>
              <a:ea typeface="Tahoma" pitchFamily="34" charset="0"/>
              <a:cs typeface="Tahoma" pitchFamily="34" charset="0"/>
            </a:rPr>
            <a:t>Обязательность применения требований профессиональных стандартов установлена для случаев, предусмотренных статьями 57 и 195.3 ТК РФ, и не зависит от формы собственности организации или статуса работодателя.</a:t>
          </a:r>
        </a:p>
      </dsp:txBody>
      <dsp:txXfrm>
        <a:off x="1295389" y="41733"/>
        <a:ext cx="6243582" cy="1341395"/>
      </dsp:txXfrm>
    </dsp:sp>
    <dsp:sp modelId="{62FDD080-49F4-4342-8E7F-44315F2EEA19}">
      <dsp:nvSpPr>
        <dsp:cNvPr id="0" name=""/>
        <dsp:cNvSpPr/>
      </dsp:nvSpPr>
      <dsp:spPr>
        <a:xfrm>
          <a:off x="1841968" y="1424861"/>
          <a:ext cx="2575212" cy="512270"/>
        </a:xfrm>
        <a:custGeom>
          <a:avLst/>
          <a:gdLst/>
          <a:ahLst/>
          <a:cxnLst/>
          <a:rect l="0" t="0" r="0" b="0"/>
          <a:pathLst>
            <a:path>
              <a:moveTo>
                <a:pt x="2575212" y="0"/>
              </a:moveTo>
              <a:lnTo>
                <a:pt x="2575212" y="256135"/>
              </a:lnTo>
              <a:lnTo>
                <a:pt x="0" y="256135"/>
              </a:lnTo>
              <a:lnTo>
                <a:pt x="0" y="512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C324-F680-404C-8A09-8585DE69110E}">
      <dsp:nvSpPr>
        <dsp:cNvPr id="0" name=""/>
        <dsp:cNvSpPr/>
      </dsp:nvSpPr>
      <dsp:spPr>
        <a:xfrm>
          <a:off x="31327" y="1937132"/>
          <a:ext cx="3621281" cy="3017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latin typeface="Tahoma" pitchFamily="34" charset="0"/>
              <a:ea typeface="Tahoma" pitchFamily="34" charset="0"/>
              <a:cs typeface="Tahoma" pitchFamily="34" charset="0"/>
            </a:rPr>
            <a:t>Обязательный характер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Tahoma" pitchFamily="34" charset="0"/>
              <a:ea typeface="Tahoma" pitchFamily="34" charset="0"/>
              <a:cs typeface="Tahoma" pitchFamily="34" charset="0"/>
            </a:rPr>
            <a:t>- </a:t>
          </a:r>
          <a:r>
            <a:rPr lang="ru-RU" sz="1600" strike="noStrike" kern="1200" dirty="0">
              <a:latin typeface="Tahoma" pitchFamily="34" charset="0"/>
              <a:ea typeface="Tahoma" pitchFamily="34" charset="0"/>
              <a:cs typeface="Tahoma" pitchFamily="34" charset="0"/>
            </a:rPr>
            <a:t>ТК РФ Статья 195.3. «Порядок применения профессиональных стандартов» (введена Федеральным законом от 02.05.2015 N 122-ФЗ)</a:t>
          </a:r>
        </a:p>
        <a:p>
          <a:pPr lvl="0" defTabSz="711200">
            <a:lnSpc>
              <a:spcPct val="90000"/>
            </a:lnSpc>
            <a:spcBef>
              <a:spcPct val="0"/>
            </a:spcBef>
          </a:pPr>
          <a:r>
            <a:rPr lang="ru-RU" sz="1600" strike="noStrike" kern="1200" dirty="0">
              <a:latin typeface="Tahoma" pitchFamily="34" charset="0"/>
              <a:ea typeface="Tahoma" pitchFamily="34" charset="0"/>
              <a:cs typeface="Tahoma" pitchFamily="34" charset="0"/>
            </a:rPr>
            <a:t>- ТК РФ Статья 57. «Содержание трудового договора»</a:t>
          </a:r>
        </a:p>
      </dsp:txBody>
      <dsp:txXfrm>
        <a:off x="119721" y="2025526"/>
        <a:ext cx="3444493" cy="2841195"/>
      </dsp:txXfrm>
    </dsp:sp>
    <dsp:sp modelId="{F36486D1-2DCE-43FF-A70A-AF29F38E1913}">
      <dsp:nvSpPr>
        <dsp:cNvPr id="0" name=""/>
        <dsp:cNvSpPr/>
      </dsp:nvSpPr>
      <dsp:spPr>
        <a:xfrm>
          <a:off x="4417180" y="1424861"/>
          <a:ext cx="2168365" cy="508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72"/>
              </a:lnTo>
              <a:lnTo>
                <a:pt x="2168365" y="254472"/>
              </a:lnTo>
              <a:lnTo>
                <a:pt x="2168365" y="508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4F00C-FDC6-40A9-AEA4-A067AEF3680D}">
      <dsp:nvSpPr>
        <dsp:cNvPr id="0" name=""/>
        <dsp:cNvSpPr/>
      </dsp:nvSpPr>
      <dsp:spPr>
        <a:xfrm>
          <a:off x="4536716" y="1933806"/>
          <a:ext cx="4097657" cy="3017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latin typeface="Tahoma" pitchFamily="34" charset="0"/>
              <a:ea typeface="Tahoma" pitchFamily="34" charset="0"/>
              <a:cs typeface="Tahoma" pitchFamily="34" charset="0"/>
            </a:rPr>
            <a:t>Рекомендательный характер</a:t>
          </a:r>
          <a:endParaRPr lang="ru-RU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</a:pPr>
          <a:r>
            <a:rPr lang="ru-RU" sz="1600" b="0" kern="1200" dirty="0">
              <a:latin typeface="Tahoma" pitchFamily="34" charset="0"/>
              <a:ea typeface="Tahoma" pitchFamily="34" charset="0"/>
              <a:cs typeface="Tahoma" pitchFamily="34" charset="0"/>
            </a:rPr>
            <a:t>Характеристики квалификации, которые содержатся в профессиональных стандартах, применяются работодателями в </a:t>
          </a:r>
          <a:r>
            <a:rPr lang="ru-RU" sz="1600" b="0" u="sng" kern="1200" dirty="0">
              <a:latin typeface="Tahoma" pitchFamily="34" charset="0"/>
              <a:ea typeface="Tahoma" pitchFamily="34" charset="0"/>
              <a:cs typeface="Tahoma" pitchFamily="34" charset="0"/>
            </a:rPr>
            <a:t>качестве основы для определения требований </a:t>
          </a:r>
          <a:r>
            <a:rPr lang="ru-RU" sz="1600" b="0" kern="1200" dirty="0">
              <a:latin typeface="Tahoma" pitchFamily="34" charset="0"/>
              <a:ea typeface="Tahoma" pitchFamily="34" charset="0"/>
              <a:cs typeface="Tahoma" pitchFamily="34" charset="0"/>
            </a:rPr>
            <a:t>к квалификации работников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</a:t>
          </a:r>
        </a:p>
      </dsp:txBody>
      <dsp:txXfrm>
        <a:off x="4625110" y="2022200"/>
        <a:ext cx="3920869" cy="2841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69690-1826-458B-B9CD-CFF7182F6F59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B90A9-FB27-447F-A93A-C16A3E040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8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60B5-D821-4115-AF6C-B9898900703A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6051C-5137-497E-9DC2-C4FB7CA770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0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6051C-5137-497E-9DC2-C4FB7CA770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8075" y="1231900"/>
            <a:ext cx="4432300" cy="3324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838BEF-F4B7-40E3-B0BD-098E9F24A5F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8075" y="1231900"/>
            <a:ext cx="4432300" cy="3324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62DD1-9B20-4397-8055-21F39F01231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DBB27C-C7DC-4C40-8715-316F938BB03B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8B8E00-9465-480E-86B6-FFCB5756C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rofstandart.rosmintrud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1085056"/>
          </a:xfrm>
        </p:spPr>
        <p:txBody>
          <a:bodyPr>
            <a:normAutofit/>
          </a:bodyPr>
          <a:lstStyle/>
          <a:p>
            <a:r>
              <a:rPr lang="ru-RU" sz="1200" dirty="0" err="1"/>
              <a:t>Цыретарова</a:t>
            </a:r>
            <a:r>
              <a:rPr lang="ru-RU" sz="1200" dirty="0"/>
              <a:t> Б.Б.</a:t>
            </a:r>
          </a:p>
          <a:p>
            <a:r>
              <a:rPr lang="ru-RU" sz="1200" dirty="0" err="1"/>
              <a:t>к.и.н</a:t>
            </a:r>
            <a:r>
              <a:rPr lang="ru-RU" sz="1200" dirty="0"/>
              <a:t>., доцент кафедры </a:t>
            </a:r>
            <a:r>
              <a:rPr lang="ru-RU" sz="1200" dirty="0" err="1"/>
              <a:t>УОГиМС</a:t>
            </a:r>
            <a:r>
              <a:rPr lang="ru-RU" sz="1200" dirty="0"/>
              <a:t> ГАУ ДПО РБ «БРИОП»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3140967"/>
            <a:ext cx="6984776" cy="1224137"/>
          </a:xfrm>
        </p:spPr>
        <p:txBody>
          <a:bodyPr/>
          <a:lstStyle/>
          <a:p>
            <a:r>
              <a:rPr lang="ru-RU" sz="2400" dirty="0" smtClean="0"/>
              <a:t>Внедрение профессиональных стандартов  в образовательных организациях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30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9070984">
            <a:off x="-1154251" y="894477"/>
            <a:ext cx="5832649" cy="299402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ПРОФЕССИОНАЛЬНОГО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СТАНДАРТА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541639"/>
            <a:ext cx="2088232" cy="61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1600" b="1" dirty="0"/>
              <a:t>При определении списка ПС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 t="21798" r="15002" b="7073"/>
          <a:stretch/>
        </p:blipFill>
        <p:spPr bwMode="auto">
          <a:xfrm>
            <a:off x="3528496" y="116632"/>
            <a:ext cx="5508000" cy="640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2555776" y="4797152"/>
            <a:ext cx="129614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564599" y="3869329"/>
            <a:ext cx="1278497" cy="914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555776" y="2974598"/>
            <a:ext cx="1332148" cy="1809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73778" y="4149080"/>
            <a:ext cx="1278142" cy="6691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6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3792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Принятые </a:t>
            </a:r>
            <a:r>
              <a:rPr lang="ru-RU" sz="3600" b="1" dirty="0"/>
              <a:t>профессиональные стандарты в сфере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249455"/>
              </p:ext>
            </p:extLst>
          </p:nvPr>
        </p:nvGraphicFramePr>
        <p:xfrm>
          <a:off x="107504" y="1556792"/>
          <a:ext cx="8928990" cy="50290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880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</a:t>
                      </a:r>
                      <a:r>
                        <a:rPr lang="ru-RU" dirty="0" err="1" smtClean="0"/>
                        <a:t>Профстандарта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возможные </a:t>
                      </a:r>
                      <a:r>
                        <a:rPr lang="ru-RU" dirty="0" err="1" smtClean="0"/>
                        <a:t>наим</a:t>
                      </a:r>
                      <a:r>
                        <a:rPr lang="ru-RU" dirty="0" smtClean="0"/>
                        <a:t>-я должностей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Утвержд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документ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дата, с которой официально начинает применяться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219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</a:rPr>
                        <a:t>Педагог (педагогическая деятельность в сфере дошкольного, начального общего, основного общего, среднего общего образования) (воспитатель, учитель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Воспитатель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Учитель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Приказ Минтруда России от 18 октября 2013 г. № </a:t>
                      </a:r>
                      <a:r>
                        <a:rPr lang="ru-RU" sz="16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544н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</a:rPr>
                        <a:t>1 января 2017 г.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819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</a:rPr>
                        <a:t>Педагог-психолог (психолог в сфере образования)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Психолог образовательной организации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Приказ Минтруда России от 24 июля 2015 г. № </a:t>
                      </a:r>
                      <a:r>
                        <a:rPr lang="ru-RU" sz="16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514н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</a:rPr>
                        <a:t>1 января 2017 г.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6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259912"/>
              </p:ext>
            </p:extLst>
          </p:nvPr>
        </p:nvGraphicFramePr>
        <p:xfrm>
          <a:off x="107504" y="248356"/>
          <a:ext cx="8856017" cy="64210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</a:t>
                      </a:r>
                      <a:r>
                        <a:rPr lang="ru-RU" sz="1400" dirty="0" err="1" smtClean="0"/>
                        <a:t>Профстандарта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возможные наименования должностей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утвержденный</a:t>
                      </a:r>
                      <a:r>
                        <a:rPr lang="ru-RU" sz="1400" baseline="0" dirty="0" smtClean="0"/>
                        <a:t> документ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дата, с которой официально начинает применяться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062">
                <a:tc>
                  <a:txBody>
                    <a:bodyPr/>
                    <a:lstStyle/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Педагог дополнительного образования детей и взрослых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Педагог дополнительного образования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Старший педагог дополнительного образования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Тренер-преподаватель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Старший тренер-преподаватель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Преподаватель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Методист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Старший методист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Педагог-организатор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Приказ Минтруда от 05.05.2018 </a:t>
                      </a:r>
                      <a:endParaRPr lang="ru-RU" sz="1400" u="sng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№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298н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9 сентября 2018 г.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062">
                <a:tc>
                  <a:txBody>
                    <a:bodyPr/>
                    <a:lstStyle/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endParaRPr lang="ru-RU" sz="1400" dirty="0" smtClean="0">
                        <a:latin typeface="+mn-lt"/>
                      </a:endParaRPr>
                    </a:p>
                    <a:p>
                      <a:r>
                        <a:rPr lang="ru-RU" sz="1400" dirty="0" smtClean="0">
                          <a:latin typeface="+mn-lt"/>
                        </a:rPr>
                        <a:t>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Специалист в области воспитания</a:t>
                      </a: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Социальный педагог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Старший вожатый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Педагог-организатор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Воспитатель (кроме воспитателя детского сада)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Старший воспитатель (кроме старшего воспитателя детского сада)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Педагог-библиотекарь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Times New Roman"/>
                        </a:rPr>
                        <a:t>Тьютор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Приказ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Минтруда России 10 января 2017 г. № 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/>
                        </a:rPr>
                        <a:t>6 февраля 2017 г.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6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628535"/>
              </p:ext>
            </p:extLst>
          </p:nvPr>
        </p:nvGraphicFramePr>
        <p:xfrm>
          <a:off x="36504" y="729278"/>
          <a:ext cx="9072000" cy="56520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03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</a:t>
                      </a:r>
                      <a:r>
                        <a:rPr lang="ru-RU" sz="1600" dirty="0" err="1" smtClean="0"/>
                        <a:t>Профстандарта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возможные наименования должностей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утвержденный</a:t>
                      </a:r>
                      <a:r>
                        <a:rPr lang="ru-RU" sz="1600" baseline="0" dirty="0" smtClean="0"/>
                        <a:t> документ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дата, с которой официально начинает применяться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04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Педагог профессионального обучения, профессионального образования и дополнительного профессионального образования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Преподаватель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Мастер производственного обучения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Методист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Старший методист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Старший преподаватель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Ассистент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Доцент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Профессор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Приказ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Минтруда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России N 608н от 8 сентября 2015 г.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1января 2017 г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Мастер производственного обучения вождению транспортных средств соответствующих категорий и подкатегорий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Мастер производственного обучения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Приказ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Минтруда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России N 603н от 28 сентября 2018 г.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28 октября 2018 г.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056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Специалист, участвующий в организации деятельности детского коллектива (вожатый)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Вожатый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Приказ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Минтруда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России N 840н от 25 декабря 2018 г.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29 января 2019 г.</a:t>
                      </a: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8372"/>
            <a:ext cx="8640960" cy="1039427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Определить перечень нормативно-правовых документов ОО, в которые необходимо внести изменения в связи с введением </a:t>
            </a:r>
            <a:r>
              <a:rPr lang="ru-RU" sz="2000" dirty="0" err="1" smtClean="0"/>
              <a:t>пс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</a:rPr>
              <a:t>(Письмо МОИН РБ от 12.08.2019 №01-35/3260</a:t>
            </a:r>
            <a:r>
              <a:rPr lang="ru-RU" sz="1600" dirty="0" smtClean="0">
                <a:solidFill>
                  <a:srgbClr val="C00000"/>
                </a:solidFill>
              </a:rPr>
              <a:t>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8856984" cy="48447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 </a:t>
            </a:r>
            <a:r>
              <a:rPr lang="ru-RU" b="1" dirty="0"/>
              <a:t>коллективный договор </a:t>
            </a:r>
            <a:r>
              <a:rPr lang="ru-RU" dirty="0"/>
              <a:t>(при необходимости изменения условий и порядка осуществления работодателем подготовки работников и дополнительного профессионального образования работников);</a:t>
            </a:r>
          </a:p>
          <a:p>
            <a:r>
              <a:rPr lang="ru-RU" dirty="0"/>
              <a:t>- </a:t>
            </a:r>
            <a:r>
              <a:rPr lang="ru-RU" b="1" dirty="0"/>
              <a:t>локальный нормативный акт</a:t>
            </a:r>
            <a:r>
              <a:rPr lang="ru-RU" dirty="0"/>
              <a:t>, определяющий формы подготовки и дополнительного профессионального образования работников, перечень необходимых профессий и специальностей;</a:t>
            </a:r>
          </a:p>
          <a:p>
            <a:r>
              <a:rPr lang="ru-RU" dirty="0"/>
              <a:t>- </a:t>
            </a:r>
            <a:r>
              <a:rPr lang="ru-RU" b="1" dirty="0"/>
              <a:t>дополнительные соглашения к трудовым договорам </a:t>
            </a:r>
            <a:r>
              <a:rPr lang="ru-RU" dirty="0"/>
              <a:t>(в части закрепления обязанности работодателя проводить профессиональное обучение или дополнительное профессиональное образование работников, если это является условием выполнения работниками определенных видов деятельности);</a:t>
            </a:r>
          </a:p>
          <a:p>
            <a:r>
              <a:rPr lang="ru-RU" dirty="0"/>
              <a:t>- </a:t>
            </a:r>
            <a:r>
              <a:rPr lang="ru-RU" b="1" dirty="0"/>
              <a:t>должностные инструкции </a:t>
            </a:r>
            <a:r>
              <a:rPr lang="ru-RU" dirty="0"/>
              <a:t>конкретных работников, являющиеся приложением к трудовому договору (в части изменения требований к квалификации);</a:t>
            </a:r>
          </a:p>
          <a:p>
            <a:r>
              <a:rPr lang="ru-RU" dirty="0"/>
              <a:t>- </a:t>
            </a:r>
            <a:r>
              <a:rPr lang="ru-RU" b="1" dirty="0"/>
              <a:t>договоры с работниками </a:t>
            </a:r>
            <a:r>
              <a:rPr lang="ru-RU" dirty="0"/>
              <a:t>о реализации их права на подготовку и дополнительное профессиональное образование (ст. 197 ТК РФ).</a:t>
            </a:r>
          </a:p>
          <a:p>
            <a:r>
              <a:rPr lang="ru-RU" dirty="0"/>
              <a:t>- </a:t>
            </a:r>
            <a:r>
              <a:rPr lang="ru-RU" b="1" dirty="0"/>
              <a:t>штатные расписания </a:t>
            </a:r>
            <a:r>
              <a:rPr lang="ru-RU" dirty="0"/>
              <a:t>государственных учреждений области, государственных унитарных предприятий (при необходимости приведения в соответствие профессиональным стандартам).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4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Пример изменений документов в соответствии с </a:t>
            </a:r>
            <a:r>
              <a:rPr lang="ru-RU" sz="2800" dirty="0" err="1"/>
              <a:t>профстандартами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032932"/>
              </p:ext>
            </p:extLst>
          </p:nvPr>
        </p:nvGraphicFramePr>
        <p:xfrm>
          <a:off x="251520" y="1752600"/>
          <a:ext cx="8568951" cy="477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76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документа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Положения</a:t>
                      </a:r>
                      <a:r>
                        <a:rPr lang="ru-RU" baseline="0" dirty="0" smtClean="0"/>
                        <a:t> документа, в которые надо внести изменения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Должностные инструкции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Наименование должности.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Характеристика трудовой функции.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Требования к должности, в том числе: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квалификации;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требования к уровню образования;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требования к опыту практической работы;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особые условия допуска к работе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Положение об аттестации работников на соответствие занимаемой должности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Определение уровня квалификации работников.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Перечень необходимых профессиональных знаний, умений, навыков, оцениваемых в процессе аттестации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Пример изменений документов в соответствии с </a:t>
            </a:r>
            <a:r>
              <a:rPr lang="ru-RU" sz="2800" dirty="0" err="1"/>
              <a:t>профстандартами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956406"/>
              </p:ext>
            </p:extLst>
          </p:nvPr>
        </p:nvGraphicFramePr>
        <p:xfrm>
          <a:off x="323529" y="1752600"/>
          <a:ext cx="8496942" cy="477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832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документа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Положения документа, в которые надо внести изменения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Положение об организации обучения работников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Порядок определения потребности в обучении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работников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Штатное расписание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должностей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Правила внутреннего трудового распорядка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Оценка кандидатов на замещение вакантных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должностей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6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Трудовые договоры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Наименование должности.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Формулировка трудовой функции.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Права и обязанности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Анализ соответствия должностей штатного расписания наименованиям должностей, содержащимся в </a:t>
            </a:r>
            <a:r>
              <a:rPr lang="ru-RU" sz="1800" dirty="0" err="1" smtClean="0"/>
              <a:t>пс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200" dirty="0" smtClean="0">
                <a:solidFill>
                  <a:srgbClr val="FF0000"/>
                </a:solidFill>
              </a:rPr>
              <a:t>(рекомендации ФГБУ «Всероссийский научно-исследовательский институт труда» 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err="1" smtClean="0">
                <a:solidFill>
                  <a:srgbClr val="FF0000"/>
                </a:solidFill>
              </a:rPr>
              <a:t>Митруда</a:t>
            </a:r>
            <a:r>
              <a:rPr lang="ru-RU" sz="1200" dirty="0" smtClean="0">
                <a:solidFill>
                  <a:srgbClr val="FF0000"/>
                </a:solidFill>
              </a:rPr>
              <a:t> России)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700736"/>
          </a:xfrm>
        </p:spPr>
        <p:txBody>
          <a:bodyPr>
            <a:noAutofit/>
          </a:bodyPr>
          <a:lstStyle/>
          <a:p>
            <a:r>
              <a:rPr lang="ru-RU" sz="1600" dirty="0"/>
              <a:t>Согласно части второй статьи 57 Кодекса </a:t>
            </a:r>
            <a:r>
              <a:rPr lang="ru-RU" sz="1600" u="sng" dirty="0"/>
              <a:t>наименования должностей</a:t>
            </a:r>
            <a:r>
              <a:rPr lang="ru-RU" sz="1600" dirty="0"/>
              <a:t>, профессий, специальностей и квалификационные требования к ним </a:t>
            </a:r>
            <a:r>
              <a:rPr lang="ru-RU" sz="1600" u="sng" dirty="0"/>
              <a:t>должны соответствовать</a:t>
            </a:r>
            <a:r>
              <a:rPr lang="ru-RU" sz="1600" dirty="0"/>
              <a:t> наименованиям и требованиям, указанным </a:t>
            </a:r>
            <a:r>
              <a:rPr lang="ru-RU" sz="1600" u="sng" dirty="0"/>
              <a:t>в квалификационных справочниках или профессиональных стандартах</a:t>
            </a:r>
            <a:r>
              <a:rPr lang="ru-RU" sz="1600" dirty="0"/>
              <a:t>, если в соответствии с Кодексом или иными федеральными законами с выполнением работ по этим должностям, профессиям, специальностям связано предоставление </a:t>
            </a:r>
            <a:r>
              <a:rPr lang="ru-RU" sz="1600" u="sng" dirty="0"/>
              <a:t>компенсаций</a:t>
            </a:r>
            <a:r>
              <a:rPr lang="ru-RU" sz="1600" dirty="0"/>
              <a:t> и </a:t>
            </a:r>
            <a:r>
              <a:rPr lang="ru-RU" sz="1600" u="sng" dirty="0"/>
              <a:t>льгот</a:t>
            </a:r>
            <a:r>
              <a:rPr lang="ru-RU" sz="1600" dirty="0"/>
              <a:t> либо наличие </a:t>
            </a:r>
            <a:r>
              <a:rPr lang="ru-RU" sz="1600" u="sng" dirty="0"/>
              <a:t>ограничений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i="1" dirty="0" err="1" smtClean="0"/>
              <a:t>Справочно</a:t>
            </a:r>
            <a:r>
              <a:rPr lang="ru-RU" sz="1600" b="1" i="1" dirty="0"/>
              <a:t>.</a:t>
            </a:r>
            <a:r>
              <a:rPr lang="ru-RU" sz="1600" i="1" dirty="0"/>
              <a:t> Если работнику установлены льготы, компенсации или существуют ограничения на выполнение работ по должностям, профессиям, то </a:t>
            </a:r>
            <a:r>
              <a:rPr lang="ru-RU" sz="1600" i="1" u="sng" dirty="0"/>
              <a:t>ущемление прав </a:t>
            </a:r>
            <a:r>
              <a:rPr lang="ru-RU" sz="1600" i="1" dirty="0"/>
              <a:t>работника в этом случае </a:t>
            </a:r>
            <a:r>
              <a:rPr lang="ru-RU" sz="1600" i="1" u="sng" dirty="0"/>
              <a:t>недопустимо</a:t>
            </a:r>
            <a:r>
              <a:rPr lang="ru-RU" sz="1600" i="1" dirty="0"/>
              <a:t>. В случае </a:t>
            </a:r>
            <a:r>
              <a:rPr lang="ru-RU" sz="1600" i="1" u="sng" dirty="0"/>
              <a:t>несоответствия наименований должностей</a:t>
            </a:r>
            <a:r>
              <a:rPr lang="ru-RU" sz="1600" i="1" dirty="0"/>
              <a:t>, профессий, указанных в профессиональных стандартах, наименованиям профессий и должностей, содержащихся в Списках производств, работ, профессий, должностей и показателей, дающих право на льготное пенсионное обеспечение, утвержденных постановлением Кабинета Министров СССР от 26 января 1991 г. № 10, для сохранения права работников на льготное пенсионное обеспечение </a:t>
            </a:r>
            <a:r>
              <a:rPr lang="ru-RU" sz="1600" i="1" u="sng" dirty="0"/>
              <a:t>рекомендуется использовать квалификационные справочники</a:t>
            </a:r>
            <a:r>
              <a:rPr lang="ru-RU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4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331640" y="1700808"/>
            <a:ext cx="1512168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67526" r="34811" b="5998"/>
          <a:stretch/>
        </p:blipFill>
        <p:spPr bwMode="auto">
          <a:xfrm>
            <a:off x="179512" y="260648"/>
            <a:ext cx="8341033" cy="24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37500" r="21690" b="38636"/>
          <a:stretch/>
        </p:blipFill>
        <p:spPr bwMode="auto">
          <a:xfrm>
            <a:off x="1835696" y="4653136"/>
            <a:ext cx="7024915" cy="174567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Соединительная линия уступом 8"/>
          <p:cNvCxnSpPr/>
          <p:nvPr/>
        </p:nvCxnSpPr>
        <p:spPr>
          <a:xfrm rot="5400000">
            <a:off x="215516" y="2600908"/>
            <a:ext cx="1872208" cy="360040"/>
          </a:xfrm>
          <a:prstGeom prst="bentConnector3">
            <a:avLst>
              <a:gd name="adj1" fmla="val 419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1028" idx="1"/>
          </p:cNvCxnSpPr>
          <p:nvPr/>
        </p:nvCxnSpPr>
        <p:spPr>
          <a:xfrm rot="10800000">
            <a:off x="971600" y="4149081"/>
            <a:ext cx="864096" cy="1376893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5576" y="3717032"/>
            <a:ext cx="7488832" cy="43204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Цель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1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73016"/>
            <a:ext cx="8784976" cy="30243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Перечень в позиции </a:t>
            </a:r>
            <a:r>
              <a:rPr lang="ru-RU" b="1" dirty="0"/>
              <a:t>«Возможные наименования должностей, профессий» </a:t>
            </a:r>
            <a:r>
              <a:rPr lang="ru-RU" dirty="0"/>
              <a:t>описания обобщенной трудовой функции профессионального стандарта </a:t>
            </a:r>
            <a:r>
              <a:rPr lang="ru-RU" u="sng" dirty="0"/>
              <a:t>не является исчерпывающим или закрытым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в действие профессионального стандарта </a:t>
            </a:r>
            <a:r>
              <a:rPr lang="ru-RU" u="sng" dirty="0"/>
              <a:t>не обязывает работодателя </a:t>
            </a:r>
            <a:r>
              <a:rPr lang="ru-RU" dirty="0"/>
              <a:t>переименовывать должности в штатном расписании.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0" t="30017" r="21605" b="39214"/>
          <a:stretch/>
        </p:blipFill>
        <p:spPr bwMode="auto">
          <a:xfrm>
            <a:off x="179512" y="332656"/>
            <a:ext cx="8856000" cy="272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0" y="2492896"/>
            <a:ext cx="539552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74725"/>
            <a:ext cx="9218613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69746"/>
            <a:ext cx="9036496" cy="2787645"/>
          </a:xfrm>
        </p:spPr>
        <p:txBody>
          <a:bodyPr>
            <a:normAutofit/>
          </a:bodyPr>
          <a:lstStyle/>
          <a:p>
            <a:r>
              <a:rPr lang="ru-RU" sz="1800" dirty="0"/>
              <a:t>В разделе </a:t>
            </a:r>
            <a:r>
              <a:rPr lang="ru-RU" sz="1800" b="1" dirty="0"/>
              <a:t>«Дополнительные характеристики» </a:t>
            </a:r>
            <a:r>
              <a:rPr lang="ru-RU" sz="1800" dirty="0"/>
              <a:t>приводится сопряжение описания обобщенной трудовой функции с действующими классификаторами и справочниками социально-трудовой, образовательной и научной информации. </a:t>
            </a:r>
            <a:endParaRPr lang="ru-RU" sz="1800" dirty="0" smtClean="0"/>
          </a:p>
          <a:p>
            <a:r>
              <a:rPr lang="ru-RU" sz="1800" dirty="0" smtClean="0"/>
              <a:t>При </a:t>
            </a:r>
            <a:r>
              <a:rPr lang="ru-RU" sz="1800" dirty="0"/>
              <a:t>этом перечень приведенных кодов общероссийского классификатора специальностей по образованию (ОКСО) определяет приоритетную направленность (профиль) профессионального образования в обобщенной трудовой функции и не является исчерпывающим.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7523" r="21535" b="14706"/>
          <a:stretch/>
        </p:blipFill>
        <p:spPr bwMode="auto">
          <a:xfrm>
            <a:off x="467544" y="116632"/>
            <a:ext cx="8387992" cy="405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0" y="116632"/>
            <a:ext cx="755576" cy="576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Провести </a:t>
            </a:r>
            <a:r>
              <a:rPr lang="ru-RU" sz="2000" dirty="0"/>
              <a:t>анализ соответствия  работников ОО к квалификационным требованиям образованию и стажу, установленными </a:t>
            </a:r>
            <a:r>
              <a:rPr lang="ru-RU" sz="2000" dirty="0" err="1"/>
              <a:t>профстандартами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7007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Согласно статье </a:t>
            </a:r>
            <a:r>
              <a:rPr lang="ru-RU" b="1" dirty="0"/>
              <a:t>195.3 Кодекса </a:t>
            </a:r>
            <a:r>
              <a:rPr lang="ru-RU" dirty="0"/>
              <a:t>требования к квалификации работников, содержащиеся в </a:t>
            </a:r>
            <a:r>
              <a:rPr lang="ru-RU" dirty="0" smtClean="0"/>
              <a:t>ПС, </a:t>
            </a:r>
            <a:r>
              <a:rPr lang="ru-RU" u="sng" dirty="0"/>
              <a:t>обязательны для работодателя</a:t>
            </a:r>
            <a:r>
              <a:rPr lang="ru-RU" dirty="0"/>
              <a:t> в случаях, если они установлены Кодексом, другими федеральными законами, иными нормативными правовыми актами Российской Федерации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i="1" dirty="0" err="1"/>
              <a:t>Справочно</a:t>
            </a:r>
            <a:r>
              <a:rPr lang="ru-RU" i="1" dirty="0"/>
              <a:t>. К иным нормативным правовым актам относятся: указы Президента Российской Федерации; постановления и распоряжения Правительства Российской Федерации; приказы Минтранса России, </a:t>
            </a:r>
            <a:r>
              <a:rPr lang="ru-RU" i="1" dirty="0" err="1"/>
              <a:t>Минобрнауки</a:t>
            </a:r>
            <a:r>
              <a:rPr lang="ru-RU" i="1" dirty="0"/>
              <a:t> России, Минтруда России (за исключением приказов об утверждении профессиональных стандартов), других федеральных </a:t>
            </a:r>
            <a:r>
              <a:rPr lang="ru-RU" i="1" dirty="0" smtClean="0"/>
              <a:t>органов исполнительной </a:t>
            </a:r>
            <a:r>
              <a:rPr lang="ru-RU" i="1" dirty="0"/>
              <a:t>власти, которые специально устанавливают требования к работникам, выполняющим те или иные трудовые обязанности, и носят нормативный правовой характер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399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496944" cy="43735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Вступление в силу </a:t>
            </a:r>
            <a:r>
              <a:rPr lang="ru-RU" dirty="0" smtClean="0"/>
              <a:t>ПС </a:t>
            </a:r>
            <a:r>
              <a:rPr lang="ru-RU" u="sng" dirty="0" smtClean="0"/>
              <a:t>не </a:t>
            </a:r>
            <a:r>
              <a:rPr lang="ru-RU" u="sng" dirty="0"/>
              <a:t>является </a:t>
            </a:r>
            <a:r>
              <a:rPr lang="ru-RU" dirty="0"/>
              <a:t>основанием для увольнения работников.</a:t>
            </a:r>
          </a:p>
          <a:p>
            <a:r>
              <a:rPr lang="ru-RU" dirty="0" smtClean="0"/>
              <a:t>Ответственность </a:t>
            </a:r>
            <a:r>
              <a:rPr lang="ru-RU" dirty="0"/>
              <a:t>и полномочия по принятию кадровых решений являются полномочиями работодателей.</a:t>
            </a:r>
          </a:p>
          <a:p>
            <a:r>
              <a:rPr lang="ru-RU" dirty="0" smtClean="0"/>
              <a:t>При </a:t>
            </a:r>
            <a:r>
              <a:rPr lang="ru-RU" dirty="0"/>
              <a:t>отсутствии </a:t>
            </a:r>
            <a:r>
              <a:rPr lang="ru-RU" dirty="0" smtClean="0"/>
              <a:t>ПС </a:t>
            </a:r>
            <a:r>
              <a:rPr lang="ru-RU" dirty="0"/>
              <a:t>рекомендуется пользоваться квалификационными справочниками.</a:t>
            </a:r>
          </a:p>
          <a:p>
            <a:r>
              <a:rPr lang="ru-RU" dirty="0" smtClean="0"/>
              <a:t>ТК </a:t>
            </a:r>
            <a:r>
              <a:rPr lang="ru-RU" dirty="0"/>
              <a:t>предоставляет работодателю право </a:t>
            </a:r>
            <a:r>
              <a:rPr lang="ru-RU" u="sng" dirty="0"/>
              <a:t>самостоятельно</a:t>
            </a:r>
            <a:r>
              <a:rPr lang="ru-RU" dirty="0"/>
              <a:t> определять </a:t>
            </a:r>
            <a:r>
              <a:rPr lang="ru-RU" u="sng" dirty="0"/>
              <a:t>штатное расписание</a:t>
            </a:r>
            <a:r>
              <a:rPr lang="ru-RU" dirty="0"/>
              <a:t>, </a:t>
            </a:r>
            <a:r>
              <a:rPr lang="ru-RU" u="sng" dirty="0"/>
              <a:t>наименования должностей, профессий рабочих </a:t>
            </a:r>
            <a:r>
              <a:rPr lang="ru-RU" dirty="0"/>
              <a:t>и </a:t>
            </a:r>
            <a:r>
              <a:rPr lang="ru-RU" u="sng" dirty="0"/>
              <a:t>трудовых функций </a:t>
            </a:r>
            <a:r>
              <a:rPr lang="ru-RU" dirty="0"/>
              <a:t>работников в соответствии с уставом организации, устанавливать категории (разряды, классы) с учетом сложности и объема выполняемой работы (трудовых функций).</a:t>
            </a:r>
          </a:p>
        </p:txBody>
      </p:sp>
    </p:spTree>
    <p:extLst>
      <p:ext uri="{BB962C8B-B14F-4D97-AF65-F5344CB8AC3E}">
        <p14:creationId xmlns:p14="http://schemas.microsoft.com/office/powerpoint/2010/main" val="223254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1676400"/>
            <a:ext cx="9036496" cy="4876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кафедра </a:t>
            </a:r>
            <a:r>
              <a:rPr lang="ru-RU" sz="2000" dirty="0" err="1" smtClean="0">
                <a:solidFill>
                  <a:srgbClr val="C00000"/>
                </a:solidFill>
              </a:rPr>
              <a:t>УОГиМС</a:t>
            </a:r>
            <a:r>
              <a:rPr lang="ru-RU" sz="2000" dirty="0" smtClean="0">
                <a:solidFill>
                  <a:srgbClr val="C00000"/>
                </a:solidFill>
              </a:rPr>
              <a:t> предлагает  проведение следующих мероприятий: </a:t>
            </a:r>
          </a:p>
          <a:p>
            <a:pPr marL="0" indent="0">
              <a:buFontTx/>
              <a:buNone/>
              <a:defRPr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dirty="0" smtClean="0"/>
              <a:t>республиканский семинар «Внедрение профессиональных стандартов в образовательных организациях» </a:t>
            </a:r>
            <a:r>
              <a:rPr lang="ru-RU" sz="2000" dirty="0" smtClean="0">
                <a:solidFill>
                  <a:srgbClr val="C00000"/>
                </a:solidFill>
              </a:rPr>
              <a:t>(8 ч.) </a:t>
            </a:r>
          </a:p>
          <a:p>
            <a:pPr>
              <a:defRPr/>
            </a:pPr>
            <a:r>
              <a:rPr lang="ru-RU" sz="2000" dirty="0" smtClean="0"/>
              <a:t>выездные семинары «Национальная система учительского роста и профессиональный стандарт «педагог»: векторы развития» </a:t>
            </a:r>
            <a:r>
              <a:rPr lang="ru-RU" sz="2000" dirty="0" smtClean="0">
                <a:solidFill>
                  <a:srgbClr val="C00000"/>
                </a:solidFill>
              </a:rPr>
              <a:t>(8 ч.)</a:t>
            </a:r>
          </a:p>
          <a:p>
            <a:pPr marL="0" indent="0">
              <a:buFontTx/>
              <a:buNone/>
              <a:defRPr/>
            </a:pPr>
            <a:r>
              <a:rPr lang="ru-RU" sz="1200" dirty="0" smtClean="0"/>
              <a:t>(НСУР и </a:t>
            </a:r>
            <a:r>
              <a:rPr lang="ru-RU" sz="1200" dirty="0" err="1" smtClean="0"/>
              <a:t>профстандарт</a:t>
            </a:r>
            <a:r>
              <a:rPr lang="ru-RU" sz="1200" dirty="0" smtClean="0"/>
              <a:t> педагога: точки соприкосновения, единый федеральный оценочный материал (ЕФОМ) как механизм определения уровня </a:t>
            </a:r>
            <a:r>
              <a:rPr lang="ru-RU" sz="1200" dirty="0" err="1" smtClean="0"/>
              <a:t>сформированности</a:t>
            </a:r>
            <a:r>
              <a:rPr lang="ru-RU" sz="1200" dirty="0" smtClean="0"/>
              <a:t> профессиональных компетенций учителей в рамках новой модели аттестации, профессиональный стандарт педагога: перспективы развития, риски, организационно - управленческие условия и способы (механизмы) уменьшения негативных последствий). 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выездные КПК «Внедрение профессиональных стандартов и национальная система учительского роста  в ОО» </a:t>
            </a:r>
            <a:r>
              <a:rPr lang="ru-RU" sz="2000" dirty="0" smtClean="0">
                <a:solidFill>
                  <a:srgbClr val="C00000"/>
                </a:solidFill>
              </a:rPr>
              <a:t>(16 ч.) </a:t>
            </a:r>
          </a:p>
          <a:p>
            <a:pPr marL="93663" indent="0">
              <a:buNone/>
              <a:defRPr/>
            </a:pPr>
            <a:r>
              <a:rPr lang="ru-RU" sz="1400" dirty="0" smtClean="0"/>
              <a:t>(Единый федеральный оценочный материал (ЕФОМ) как механизм определения уровня </a:t>
            </a:r>
            <a:r>
              <a:rPr lang="ru-RU" sz="1400" dirty="0" err="1" smtClean="0"/>
              <a:t>сформированности</a:t>
            </a:r>
            <a:r>
              <a:rPr lang="ru-RU" sz="1400" dirty="0" smtClean="0"/>
              <a:t> профессиональных компетенций учителей в рамках новой модели аттестации, профессиональный стандарт педагога: перспективы развития, риски, организационно - управленческие условия и способы (механизмы) уменьшения негативных последствий, алгоритм применения профессиональных стандартов в образовательной организации) </a:t>
            </a:r>
          </a:p>
          <a:p>
            <a:pPr>
              <a:defRPr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выездные семинары-консультации по внедрению профессиональных стандартов</a:t>
            </a:r>
          </a:p>
          <a:p>
            <a:pPr marL="0" indent="0">
              <a:buFontTx/>
              <a:buNone/>
              <a:defRPr/>
            </a:pPr>
            <a:endParaRPr lang="ru-RU" sz="1200" dirty="0" smtClean="0"/>
          </a:p>
          <a:p>
            <a:pPr marL="0" indent="0">
              <a:buFontTx/>
              <a:buNone/>
              <a:defRPr/>
            </a:pPr>
            <a:endParaRPr lang="ru-RU" sz="1200" dirty="0" smtClean="0"/>
          </a:p>
          <a:p>
            <a:pPr marL="0" indent="0">
              <a:buFontTx/>
              <a:buNone/>
              <a:defRPr/>
            </a:pPr>
            <a:endParaRPr lang="ru-RU" sz="1200" dirty="0"/>
          </a:p>
          <a:p>
            <a:pPr marL="0" indent="0">
              <a:buFontTx/>
              <a:buNone/>
              <a:defRPr/>
            </a:pPr>
            <a:endParaRPr lang="ru-RU" sz="1200" dirty="0" smtClean="0"/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ждем ваши заявки по тел: 8(3012) 23-02-24     </a:t>
            </a:r>
            <a:r>
              <a:rPr lang="en-US" sz="2000" dirty="0" smtClean="0">
                <a:solidFill>
                  <a:srgbClr val="C00000"/>
                </a:solidFill>
              </a:rPr>
              <a:t>e-mail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>
                <a:solidFill>
                  <a:srgbClr val="C00000"/>
                </a:solidFill>
              </a:rPr>
              <a:t> briep@mail.ru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000" dirty="0" smtClean="0"/>
              <a:t> </a:t>
            </a:r>
          </a:p>
          <a:p>
            <a:pPr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04000" cy="144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0"/>
            <a:ext cx="1439862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9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09160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1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/>
          </p:cNvSpPr>
          <p:nvPr/>
        </p:nvSpPr>
        <p:spPr bwMode="auto">
          <a:xfrm>
            <a:off x="179388" y="691357"/>
            <a:ext cx="88566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ПРОФЕССИОНАЛЬНЫЕ СТАНДАРТЫ: НОРМАТИВНАЯ БАЗА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1844824"/>
            <a:ext cx="8623300" cy="5040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ТРУДОВОЙ КОДЕКС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7488" y="4506193"/>
            <a:ext cx="8624887" cy="632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ПОСТАНОВЛЕНИЕ ПРАВИТЕЛЬСТВА РОССИЙСКОЙ ФЕДЕРАЦИИ  </a:t>
            </a:r>
            <a:endParaRPr lang="ru-RU" sz="1600" b="1" dirty="0" smtClean="0">
              <a:solidFill>
                <a:srgbClr val="0D0D0D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sz="1600" b="1" dirty="0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22 ЯНВАРЯ 2013Г. №23 </a:t>
            </a: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217488" y="2476996"/>
            <a:ext cx="86026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ahoma" pitchFamily="34" charset="0"/>
                <a:cs typeface="Tahoma" pitchFamily="34" charset="0"/>
              </a:rPr>
              <a:t>статья 195.1. Понятия квалификации работника, профессионального стандарта</a:t>
            </a:r>
          </a:p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статья </a:t>
            </a:r>
            <a:r>
              <a:rPr lang="ru-RU" dirty="0">
                <a:latin typeface="Tahoma" pitchFamily="34" charset="0"/>
                <a:cs typeface="Tahoma" pitchFamily="34" charset="0"/>
              </a:rPr>
              <a:t>195.2. Порядок разработки и утверждения профессиональных стандартов</a:t>
            </a:r>
          </a:p>
          <a:p>
            <a:pPr algn="just"/>
            <a:r>
              <a:rPr lang="ru-RU" dirty="0">
                <a:latin typeface="Tahoma" pitchFamily="34" charset="0"/>
                <a:cs typeface="Tahoma" pitchFamily="34" charset="0"/>
              </a:rPr>
              <a:t>статья 195.3. Порядок применения профессиональных стандартов </a:t>
            </a:r>
          </a:p>
          <a:p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50" name="TextBox 3"/>
          <p:cNvSpPr txBox="1">
            <a:spLocks noChangeArrowheads="1"/>
          </p:cNvSpPr>
          <p:nvPr/>
        </p:nvSpPr>
        <p:spPr bwMode="auto">
          <a:xfrm>
            <a:off x="196850" y="5139084"/>
            <a:ext cx="86502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«О Правилах разработки и утверждения профессиональных стандартов»</a:t>
            </a:r>
          </a:p>
          <a:p>
            <a:r>
              <a:rPr lang="ru-RU" dirty="0">
                <a:latin typeface="Tahoma" pitchFamily="34" charset="0"/>
                <a:cs typeface="Tahoma" pitchFamily="34" charset="0"/>
              </a:rPr>
              <a:t>(в редакции Постановления Правительства Российской Федерации от  23 сентября 2014  г. № 970)</a:t>
            </a:r>
          </a:p>
          <a:p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9552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956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ПРИКАЗЫ МИНТРУДА РОССИИ: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6850" y="2132856"/>
            <a:ext cx="86233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ahoma" pitchFamily="34" charset="0"/>
                <a:cs typeface="Tahoma" pitchFamily="34" charset="0"/>
              </a:rPr>
              <a:t>от 12 апреля 2013 г. № 147н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«Об утверждении макета профессионального стандарта»  </a:t>
            </a:r>
          </a:p>
          <a:p>
            <a:r>
              <a:rPr lang="ru-RU" sz="2000" dirty="0">
                <a:latin typeface="Tahoma" pitchFamily="34" charset="0"/>
                <a:cs typeface="Tahoma" pitchFamily="34" charset="0"/>
              </a:rPr>
              <a:t>(с изменениями  от  29 сентября 2014 г. № 665н )                                   </a:t>
            </a:r>
          </a:p>
          <a:p>
            <a:r>
              <a:rPr lang="ru-RU" sz="2000" b="1" dirty="0">
                <a:latin typeface="Tahoma" pitchFamily="34" charset="0"/>
                <a:cs typeface="Tahoma" pitchFamily="34" charset="0"/>
              </a:rPr>
              <a:t>от 12 апреля 2013 г. № 148н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«Об утверждении уровней квалификаций в целях подготовки профессиональных стандартов»</a:t>
            </a:r>
          </a:p>
          <a:p>
            <a:r>
              <a:rPr lang="ru-RU" sz="2000" b="1" dirty="0">
                <a:latin typeface="Tahoma" pitchFamily="34" charset="0"/>
                <a:cs typeface="Tahoma" pitchFamily="34" charset="0"/>
              </a:rPr>
              <a:t>от 29 апреля 2013 г. № 170н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«Об утверждении методических рекомендаций по разработке профессионального стандарта»</a:t>
            </a:r>
          </a:p>
          <a:p>
            <a:r>
              <a:rPr lang="ru-RU" sz="2000" b="1" dirty="0">
                <a:latin typeface="Tahoma" pitchFamily="34" charset="0"/>
                <a:cs typeface="Tahoma" pitchFamily="34" charset="0"/>
              </a:rPr>
              <a:t>от 30 сентября 2014 г. № 671н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«Об утверждении методических рекомендаций по организации» профессионально-общественного обсуждения и экспертизы проектов профессиональных стандартов»</a:t>
            </a:r>
          </a:p>
          <a:p>
            <a:r>
              <a:rPr lang="ru-RU" sz="2000" b="1" dirty="0">
                <a:latin typeface="Tahoma" pitchFamily="34" charset="0"/>
                <a:cs typeface="Tahoma" pitchFamily="34" charset="0"/>
              </a:rPr>
              <a:t>от 29 сентября 2014 г. № 667н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«О реестре профессиональных стандартов (перечне видов профессиональной деятельности)»</a:t>
            </a:r>
          </a:p>
          <a:p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5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В декабре 2012 г. внесены изменения в Трудовой кодекс РФ: глава 31 дополнена статьей 195.1.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Введены понятия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квалификации работника, профессионального стандарта,  согласно которой: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Профессиональный стандарт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– это характеристика квалификации, необходимой работнику для осуществления определенного вида профессиональной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деятельности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Квалификация работника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– это уровень </a:t>
            </a:r>
            <a:r>
              <a:rPr lang="ru-RU" u="sng" dirty="0">
                <a:solidFill>
                  <a:schemeClr val="bg1">
                    <a:lumMod val="10000"/>
                  </a:schemeClr>
                </a:solidFill>
              </a:rPr>
              <a:t>знаний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ru-RU" u="sng" dirty="0">
                <a:solidFill>
                  <a:schemeClr val="bg1">
                    <a:lumMod val="10000"/>
                  </a:schemeClr>
                </a:solidFill>
              </a:rPr>
              <a:t>умений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, профессиональных </a:t>
            </a:r>
            <a:r>
              <a:rPr lang="ru-RU" u="sng" dirty="0">
                <a:solidFill>
                  <a:schemeClr val="bg1">
                    <a:lumMod val="10000"/>
                  </a:schemeClr>
                </a:solidFill>
              </a:rPr>
              <a:t>навыко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в и </a:t>
            </a:r>
            <a:r>
              <a:rPr lang="ru-RU" u="sng" dirty="0">
                <a:solidFill>
                  <a:schemeClr val="bg1">
                    <a:lumMod val="10000"/>
                  </a:schemeClr>
                </a:solidFill>
              </a:rPr>
              <a:t>опыта работы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работника.</a:t>
            </a:r>
          </a:p>
          <a:p>
            <a:pPr algn="just"/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Порядок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разработки, утверждения и применения </a:t>
            </a:r>
            <a:r>
              <a:rPr lang="ru-RU" dirty="0" err="1">
                <a:solidFill>
                  <a:schemeClr val="bg1">
                    <a:lumMod val="10000"/>
                  </a:schemeClr>
                </a:solidFill>
              </a:rPr>
              <a:t>профстандартов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 устанавливается Правительством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2241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Ознакомиться со всеми Профессиональными стандартами, которые вышли, в реестре Профессиональных стандартов по адресу: </a:t>
            </a:r>
            <a:r>
              <a:rPr lang="en-US" sz="1800" dirty="0" smtClean="0">
                <a:hlinkClick r:id="rId2"/>
              </a:rPr>
              <a:t>www.profstandart.rosmintrud.ru</a:t>
            </a:r>
            <a:r>
              <a:rPr lang="ru-RU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 smtClean="0"/>
              <a:t>  </a:t>
            </a:r>
            <a:endParaRPr lang="ru-RU" sz="1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68000" cy="493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2915816" y="5445224"/>
            <a:ext cx="1656184" cy="93610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850" y="1628477"/>
            <a:ext cx="8623300" cy="360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rgbClr val="0D0D0D"/>
                </a:solidFill>
                <a:latin typeface="Tahoma" pitchFamily="34" charset="0"/>
                <a:cs typeface="Tahoma" pitchFamily="34" charset="0"/>
              </a:rPr>
              <a:t>ТРУДОВОЙ КОДЕКС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850" y="4312394"/>
            <a:ext cx="8623300" cy="412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ПОСТАНОВЛЕНИЕ ПРАВИТЕЛЬСТВА РОССИЙСКОЙ ФЕДЕРАЦИИ ОТ 27 ИЮНЯ 2016Г. № 584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17488" y="2046784"/>
            <a:ext cx="86026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согласно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части второй статьи 57 Кодекса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>
                <a:latin typeface="Tahoma" pitchFamily="34" charset="0"/>
                <a:cs typeface="Tahoma" pitchFamily="34" charset="0"/>
              </a:rPr>
              <a:t>наименование должностей, профессий, специальностей и квалификационные требования к ним должны соответствовать наименованиям и требованиям,  указанным в квалификационных справочниках или профессиональных стандартах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, если в соответствии с Кодексом или иными федеральными законами с выполнением работ по этим должностям, профессиям, специальностям связано предоставление </a:t>
            </a:r>
            <a:r>
              <a:rPr lang="ru-RU" sz="1400" u="sng" dirty="0">
                <a:latin typeface="Tahoma" pitchFamily="34" charset="0"/>
                <a:cs typeface="Tahoma" pitchFamily="34" charset="0"/>
              </a:rPr>
              <a:t>компенсаций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и </a:t>
            </a:r>
            <a:r>
              <a:rPr lang="ru-RU" sz="1400" u="sng" dirty="0">
                <a:latin typeface="Tahoma" pitchFamily="34" charset="0"/>
                <a:cs typeface="Tahoma" pitchFamily="34" charset="0"/>
              </a:rPr>
              <a:t>льгот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либо наличие </a:t>
            </a:r>
            <a:r>
              <a:rPr lang="ru-RU" sz="1400" u="sng" dirty="0">
                <a:latin typeface="Tahoma" pitchFamily="34" charset="0"/>
                <a:cs typeface="Tahoma" pitchFamily="34" charset="0"/>
              </a:rPr>
              <a:t>ограничений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;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согласно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статье 195.3 Кодекса </a:t>
            </a:r>
            <a:r>
              <a:rPr lang="ru-RU" sz="1400" b="1" i="1" u="sng" dirty="0">
                <a:latin typeface="Tahoma" pitchFamily="34" charset="0"/>
                <a:cs typeface="Tahoma" pitchFamily="34" charset="0"/>
              </a:rPr>
              <a:t>требования к квалификации </a:t>
            </a:r>
            <a:r>
              <a:rPr lang="ru-RU" sz="1400" b="1" i="1" dirty="0">
                <a:latin typeface="Tahoma" pitchFamily="34" charset="0"/>
                <a:cs typeface="Tahoma" pitchFamily="34" charset="0"/>
              </a:rPr>
              <a:t>работников, содержащиеся в профессиональных стандартах, обязательны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для работодателя в</a:t>
            </a:r>
            <a:r>
              <a:rPr lang="ru-RU" sz="1400" b="1" i="1" dirty="0">
                <a:latin typeface="Tahoma" pitchFamily="34" charset="0"/>
                <a:cs typeface="Tahoma" pitchFamily="34" charset="0"/>
              </a:rPr>
              <a:t> случаях, если они установлены Кодексом, другими федеральными законами, иными нормативными правовыми актами Российской Федерации.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96850" y="4781376"/>
            <a:ext cx="86233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«Особенности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</a:t>
            </a:r>
            <a:r>
              <a:rPr lang="ru-RU" sz="1400" u="sng" dirty="0">
                <a:latin typeface="Tahoma" pitchFamily="34" charset="0"/>
                <a:cs typeface="Tahoma" pitchFamily="34" charset="0"/>
              </a:rPr>
              <a:t>государственными или муниципальными учреждениями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собственности»  </a:t>
            </a:r>
          </a:p>
          <a:p>
            <a:pPr marL="285750" indent="-285750"/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marL="285750" indent="-285750" algn="ctr"/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Заголовок 1"/>
          <p:cNvSpPr>
            <a:spLocks noGrp="1"/>
          </p:cNvSpPr>
          <p:nvPr>
            <p:ph type="title"/>
          </p:nvPr>
        </p:nvSpPr>
        <p:spPr>
          <a:xfrm>
            <a:off x="404813" y="621060"/>
            <a:ext cx="8229600" cy="647700"/>
          </a:xfrm>
        </p:spPr>
        <p:txBody>
          <a:bodyPr/>
          <a:lstStyle/>
          <a:p>
            <a:pPr eaLnBrk="1" hangingPunct="1"/>
            <a:r>
              <a:rPr lang="ru-RU" sz="2200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ПРИМЕНЕНИЕ ПРОФЕССИОНАЛЬНЫХ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5730653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3"/>
          <p:cNvSpPr>
            <a:spLocks noGrp="1"/>
          </p:cNvSpPr>
          <p:nvPr>
            <p:ph type="title"/>
          </p:nvPr>
        </p:nvSpPr>
        <p:spPr>
          <a:xfrm>
            <a:off x="207963" y="761207"/>
            <a:ext cx="8829675" cy="363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ОБЯЗАТЕЛЬНОСТЬ ПРИМЕНЕНИЯ ПРОФЕССИОНАЛЬНЫХ СТАНДАРТОВ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39868602"/>
              </p:ext>
            </p:extLst>
          </p:nvPr>
        </p:nvGraphicFramePr>
        <p:xfrm>
          <a:off x="107504" y="1700808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84757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по внедрению </a:t>
            </a:r>
            <a:r>
              <a:rPr lang="ru-RU" dirty="0" err="1" smtClean="0"/>
              <a:t>пс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 t="19531" r="12461" b="14393"/>
          <a:stretch/>
        </p:blipFill>
        <p:spPr bwMode="auto">
          <a:xfrm>
            <a:off x="-36512" y="1412776"/>
            <a:ext cx="9180000" cy="52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1769</TotalTime>
  <Words>1664</Words>
  <Application>Microsoft Office PowerPoint</Application>
  <PresentationFormat>Экран (4:3)</PresentationFormat>
  <Paragraphs>214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Symbol</vt:lpstr>
      <vt:lpstr>Tahoma</vt:lpstr>
      <vt:lpstr>Times New Roman</vt:lpstr>
      <vt:lpstr>Аптека</vt:lpstr>
      <vt:lpstr>Внедрение профессиональных стандартов  в образовательных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Ознакомиться со всеми Профессиональными стандартами, которые вышли, в реестре Профессиональных стандартов по адресу: www.profstandart.rosmintrud.ru    </vt:lpstr>
      <vt:lpstr>ПРИМЕНЕНИЕ ПРОФЕССИОНАЛЬНЫХ СТАНДАРТОВ</vt:lpstr>
      <vt:lpstr>ОБЯЗАТЕЛЬНОСТЬ ПРИМЕНЕНИЯ ПРОФЕССИОНАЛЬНЫХ СТАНДАРТОВ</vt:lpstr>
      <vt:lpstr>Организация по внедрению пс</vt:lpstr>
      <vt:lpstr>СТРУКТУРА ПРОФЕССИОНАЛЬНОГО СТАНДАРТА</vt:lpstr>
      <vt:lpstr>Принятые профессиональные стандарты в сфере образования</vt:lpstr>
      <vt:lpstr>Презентация PowerPoint</vt:lpstr>
      <vt:lpstr>Презентация PowerPoint</vt:lpstr>
      <vt:lpstr>Определить перечень нормативно-правовых документов ОО, в которые необходимо внести изменения в связи с введением пс  (Письмо МОИН РБ от 12.08.2019 №01-35/3260)</vt:lpstr>
      <vt:lpstr>Пример изменений документов в соответствии с профстандартами</vt:lpstr>
      <vt:lpstr>Пример изменений документов в соответствии с профстандартами</vt:lpstr>
      <vt:lpstr>Анализ соответствия должностей штатного расписания наименованиям должностей, содержащимся в пс (рекомендации ФГБУ «Всероссийский научно-исследовательский институт труда»  Митруда России)</vt:lpstr>
      <vt:lpstr>Презентация PowerPoint</vt:lpstr>
      <vt:lpstr>Презентация PowerPoint</vt:lpstr>
      <vt:lpstr>Презентация PowerPoint</vt:lpstr>
      <vt:lpstr>Провести анализ соответствия  работников ОО к квалификационным требованиям образованию и стажу, установленными профстандартами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Менеджмент</dc:creator>
  <cp:lastModifiedBy>Пользователь</cp:lastModifiedBy>
  <cp:revision>92</cp:revision>
  <cp:lastPrinted>2019-09-19T06:49:48Z</cp:lastPrinted>
  <dcterms:created xsi:type="dcterms:W3CDTF">2019-09-16T14:48:04Z</dcterms:created>
  <dcterms:modified xsi:type="dcterms:W3CDTF">2020-01-29T03:30:59Z</dcterms:modified>
</cp:coreProperties>
</file>