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18" r:id="rId3"/>
    <p:sldId id="319" r:id="rId4"/>
    <p:sldId id="331" r:id="rId5"/>
    <p:sldId id="333" r:id="rId6"/>
    <p:sldId id="334" r:id="rId7"/>
    <p:sldId id="335" r:id="rId8"/>
    <p:sldId id="338" r:id="rId9"/>
    <p:sldId id="339" r:id="rId10"/>
    <p:sldId id="340" r:id="rId11"/>
    <p:sldId id="341" r:id="rId12"/>
    <p:sldId id="34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281"/>
    <a:srgbClr val="5546BD"/>
    <a:srgbClr val="F0F6FB"/>
    <a:srgbClr val="E6E6E6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328" autoAdjust="0"/>
  </p:normalViewPr>
  <p:slideViewPr>
    <p:cSldViewPr snapToGrid="0">
      <p:cViewPr varScale="1">
        <p:scale>
          <a:sx n="68" d="100"/>
          <a:sy n="68" d="100"/>
        </p:scale>
        <p:origin x="13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CC018-7A5C-41E0-BCDD-2E968CEF25B4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0D187-9ACE-4919-8D23-327402531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52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4544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37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313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991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853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48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763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462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369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0D187-9ACE-4919-8D23-3274025312D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59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5789-E83F-4833-9B2E-890FB23ABF2D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3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29BE9-4745-40C9-AB56-19A94B8BC630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07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BBA71-807B-49F8-91EC-C0B491668B9C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56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63192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ADF9D4-A9C2-42B1-8997-243DBD8F7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23B489-3CA6-4283-B0E9-AD9C77348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2EA927-0FC3-449E-A879-A92264F4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C62DD3-6084-4D09-AEDD-F16B7BBD3080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8DC178-09E4-44BC-B3A0-D0E7BEBA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8FED26-9902-444E-8C3C-E5355911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572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A1496C-27D2-4258-B7BA-92236C07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8D7E84-8D6F-406C-B16A-136A15C4B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6B3AB-59E3-4ADD-8B08-8C234D9A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07A497-A927-41EE-8C82-A441C321E3A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9D1B12-A788-4340-9B4D-77F1369C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5938F5-9E95-4E7A-B01A-E990BA5C2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971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7535A-7F81-47BF-BD0D-B6923EC5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72345B-549B-4CFB-9B6F-6316C542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A2579B-9DF7-4CB8-B0F0-135282F43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7BB87F-ED02-428B-87F3-CD385B633001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5875B1-5CEF-4CE0-9B47-122F569B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6680E2-CB7F-4FE3-8016-A34C09A1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979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DA32E5-70E5-44F1-855A-4D2E22E6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D1DEDE-8775-416E-B998-A82D6400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0E6600-2D6E-48DF-AE58-A98B8D15B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49105F-175C-42A2-9204-DBDE5A1F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7A882-56BF-4F2E-B9CC-0FD16EB1C7A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1BE38-CEC1-49B4-AB22-CD11E68E0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76CFA3-66DB-4CC1-BC67-E9443D2B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808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4D97F-D666-49EB-96C4-99E51381E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1D2E91-7CEF-44F8-AB1B-05F4DDBEC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6693A0F-38CE-4846-9EAD-99AD23B4B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FA5F8F-7B41-47AE-835C-8F9C5681A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F663C9-C7E0-4035-84A9-59CDC0548C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078884-4043-411D-B9EA-31E0F8A4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733C08-F2C5-4126-916E-B1AD53F4FBE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9F1C94A-42A3-42A4-9E50-439D0F19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8B3FBD-10FE-4624-958F-9D8156CA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033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E9A82-0A8B-48A7-A851-D83724A49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3B482E-2813-4E5E-9584-91899EE4C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CE3846-DDC7-4BB6-AA9E-08B491D59C3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D4E8E19-0CC4-4248-BB48-9F886A3F7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534D176-427A-4F1D-867A-C1C7E36C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040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EEAE5B7-A367-41DD-9C19-0BEF913C2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666230-876C-40B8-98A4-CFE751691B5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80BFB2-B119-43ED-94D0-3565FB0F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E7C7D3-34E6-43F9-A399-AB47F89A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131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5CD7-AD1E-4E60-ABC7-343B9D474F6D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39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F04B4-F6C4-4DFC-9DD4-CD427B7A7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CB8021-9CC5-4E27-A5AB-0B0A26E45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0D067D-F584-4700-84ED-D628946C3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6A3C0B-535F-4046-8C64-14D65918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D9B667-FB02-413A-B929-52E8BB37F9FB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21A503-17CF-42C3-BC78-A8B165BA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4B817B-6715-4EC5-A43E-30A200F0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1790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9BCDD-D282-4DE5-A7D5-B4148DA04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50FFD9-1227-41A7-A547-7D23AC8F6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D0414F-080C-44C9-90E3-CD3352865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2343FB-7BAA-4B35-A659-8B6B7C9A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554FF7-A206-4EA6-80AA-9649BE1C4BA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31E011-9656-418A-A5F0-FAF7FDA3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916715-BB8B-4678-B04F-901BE507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203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AA76DF-134E-4D27-8092-47DCA50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C954C8-277E-4641-A94B-032566C9A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3C32BB-BFAA-4B5E-AA79-C6DE8BBE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2F8B3A-3310-4F6B-9148-DA336320EC6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433EC4-F91B-4D2E-BCFC-40FF915C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ECF2B5-F483-4C1F-8A6A-E95CBE2F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86261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16B2515-CBAD-4B8B-A662-7B9B6BA3D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BCA798-851A-4CDE-B5F8-9745CC9B1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B679AB-6BEC-4836-B738-4E91B192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7D0676-187D-4ED3-94C1-B2F3001632F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FADDEC-111E-48AA-88E8-9C970133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7BF97-0CED-4FCC-A52E-1B56978E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928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8FC7-6195-4997-83D9-1139057840C8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8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F2B2-BFEC-46A6-B652-B1EBBB6E21A5}" type="datetime1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1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C1CFE-E20C-4B85-BEDC-70789654DA27}" type="datetime1">
              <a:rPr lang="ru-RU" smtClean="0"/>
              <a:t>18.07.2022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83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F5B9-D626-465A-B866-3E6E18D2089A}" type="datetime1">
              <a:rPr lang="ru-RU" smtClean="0"/>
              <a:t>18.07.2022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76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638E-21D3-4EE5-ADCD-A122149B3C12}" type="datetime1">
              <a:rPr lang="ru-RU" smtClean="0"/>
              <a:t>18.07.2022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32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8B26-69A5-4391-B830-7CFB3C6399CB}" type="datetime1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1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F590-47FA-4564-BC21-26E14C8F7CB9}" type="datetime1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44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E0A5-76F5-4BF6-BF5D-14DF8E1D222F}" type="datetime1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5A231-A3B1-408C-9934-AEFA4DA92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94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1703B-C72A-4ABA-B284-E2022050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7975B4-4C21-420F-8278-0E9E610BB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FC42BD-8FE7-4C71-874B-1CD4E244C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E0240-48CB-4FA3-BCB8-D48D673C8BA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18.07.2022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9CC40-B68F-4CA2-9655-E8650D8F5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996B18-3124-48A4-A75B-4007A1560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3E6C7-3DB5-4CEA-BE86-0152E48A7CD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055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>
            <a:off x="-46299" y="-104171"/>
            <a:ext cx="7789762" cy="7083706"/>
          </a:xfrm>
          <a:custGeom>
            <a:avLst/>
            <a:gdLst>
              <a:gd name="connsiteX0" fmla="*/ 23150 w 7153155"/>
              <a:gd name="connsiteY0" fmla="*/ 104172 h 7095281"/>
              <a:gd name="connsiteX1" fmla="*/ 23150 w 7153155"/>
              <a:gd name="connsiteY1" fmla="*/ 11575 h 7095281"/>
              <a:gd name="connsiteX2" fmla="*/ 5555848 w 7153155"/>
              <a:gd name="connsiteY2" fmla="*/ 0 h 7095281"/>
              <a:gd name="connsiteX3" fmla="*/ 7153155 w 7153155"/>
              <a:gd name="connsiteY3" fmla="*/ 3541853 h 7095281"/>
              <a:gd name="connsiteX4" fmla="*/ 6180881 w 7153155"/>
              <a:gd name="connsiteY4" fmla="*/ 7037408 h 7095281"/>
              <a:gd name="connsiteX5" fmla="*/ 0 w 7153155"/>
              <a:gd name="connsiteY5" fmla="*/ 7095281 h 7095281"/>
              <a:gd name="connsiteX6" fmla="*/ 23150 w 7153155"/>
              <a:gd name="connsiteY6" fmla="*/ 104172 h 7095281"/>
              <a:gd name="connsiteX0" fmla="*/ 23150 w 7153155"/>
              <a:gd name="connsiteY0" fmla="*/ 104172 h 7095281"/>
              <a:gd name="connsiteX1" fmla="*/ 23150 w 7153155"/>
              <a:gd name="connsiteY1" fmla="*/ 11575 h 7095281"/>
              <a:gd name="connsiteX2" fmla="*/ 5555848 w 7153155"/>
              <a:gd name="connsiteY2" fmla="*/ 0 h 7095281"/>
              <a:gd name="connsiteX3" fmla="*/ 7153155 w 7153155"/>
              <a:gd name="connsiteY3" fmla="*/ 3541853 h 7095281"/>
              <a:gd name="connsiteX4" fmla="*/ 5648445 w 7153155"/>
              <a:gd name="connsiteY4" fmla="*/ 7060558 h 7095281"/>
              <a:gd name="connsiteX5" fmla="*/ 0 w 7153155"/>
              <a:gd name="connsiteY5" fmla="*/ 7095281 h 7095281"/>
              <a:gd name="connsiteX6" fmla="*/ 23150 w 7153155"/>
              <a:gd name="connsiteY6" fmla="*/ 104172 h 7095281"/>
              <a:gd name="connsiteX0" fmla="*/ 23150 w 7153155"/>
              <a:gd name="connsiteY0" fmla="*/ 92597 h 7083706"/>
              <a:gd name="connsiteX1" fmla="*/ 23150 w 7153155"/>
              <a:gd name="connsiteY1" fmla="*/ 0 h 7083706"/>
              <a:gd name="connsiteX2" fmla="*/ 5960962 w 7153155"/>
              <a:gd name="connsiteY2" fmla="*/ 57873 h 7083706"/>
              <a:gd name="connsiteX3" fmla="*/ 7153155 w 7153155"/>
              <a:gd name="connsiteY3" fmla="*/ 3530278 h 7083706"/>
              <a:gd name="connsiteX4" fmla="*/ 5648445 w 7153155"/>
              <a:gd name="connsiteY4" fmla="*/ 7048983 h 7083706"/>
              <a:gd name="connsiteX5" fmla="*/ 0 w 7153155"/>
              <a:gd name="connsiteY5" fmla="*/ 7083706 h 7083706"/>
              <a:gd name="connsiteX6" fmla="*/ 23150 w 7153155"/>
              <a:gd name="connsiteY6" fmla="*/ 92597 h 7083706"/>
              <a:gd name="connsiteX0" fmla="*/ 23150 w 7153155"/>
              <a:gd name="connsiteY0" fmla="*/ 92597 h 7083706"/>
              <a:gd name="connsiteX1" fmla="*/ 23150 w 7153155"/>
              <a:gd name="connsiteY1" fmla="*/ 0 h 7083706"/>
              <a:gd name="connsiteX2" fmla="*/ 5960962 w 7153155"/>
              <a:gd name="connsiteY2" fmla="*/ 57873 h 7083706"/>
              <a:gd name="connsiteX3" fmla="*/ 7153155 w 7153155"/>
              <a:gd name="connsiteY3" fmla="*/ 3530278 h 7083706"/>
              <a:gd name="connsiteX4" fmla="*/ 5949386 w 7153155"/>
              <a:gd name="connsiteY4" fmla="*/ 7014259 h 7083706"/>
              <a:gd name="connsiteX5" fmla="*/ 0 w 7153155"/>
              <a:gd name="connsiteY5" fmla="*/ 7083706 h 7083706"/>
              <a:gd name="connsiteX6" fmla="*/ 23150 w 7153155"/>
              <a:gd name="connsiteY6" fmla="*/ 92597 h 7083706"/>
              <a:gd name="connsiteX0" fmla="*/ 23150 w 7153155"/>
              <a:gd name="connsiteY0" fmla="*/ 92597 h 7083706"/>
              <a:gd name="connsiteX1" fmla="*/ 23150 w 7153155"/>
              <a:gd name="connsiteY1" fmla="*/ 0 h 7083706"/>
              <a:gd name="connsiteX2" fmla="*/ 6375484 w 7153155"/>
              <a:gd name="connsiteY2" fmla="*/ 57873 h 7083706"/>
              <a:gd name="connsiteX3" fmla="*/ 7153155 w 7153155"/>
              <a:gd name="connsiteY3" fmla="*/ 3530278 h 7083706"/>
              <a:gd name="connsiteX4" fmla="*/ 5949386 w 7153155"/>
              <a:gd name="connsiteY4" fmla="*/ 7014259 h 7083706"/>
              <a:gd name="connsiteX5" fmla="*/ 0 w 7153155"/>
              <a:gd name="connsiteY5" fmla="*/ 7083706 h 7083706"/>
              <a:gd name="connsiteX6" fmla="*/ 23150 w 7153155"/>
              <a:gd name="connsiteY6" fmla="*/ 92597 h 7083706"/>
              <a:gd name="connsiteX0" fmla="*/ 23150 w 7153155"/>
              <a:gd name="connsiteY0" fmla="*/ 92597 h 7083706"/>
              <a:gd name="connsiteX1" fmla="*/ 23150 w 7153155"/>
              <a:gd name="connsiteY1" fmla="*/ 0 h 7083706"/>
              <a:gd name="connsiteX2" fmla="*/ 6375484 w 7153155"/>
              <a:gd name="connsiteY2" fmla="*/ 57873 h 7083706"/>
              <a:gd name="connsiteX3" fmla="*/ 7153155 w 7153155"/>
              <a:gd name="connsiteY3" fmla="*/ 3530278 h 7083706"/>
              <a:gd name="connsiteX4" fmla="*/ 6385166 w 7153155"/>
              <a:gd name="connsiteY4" fmla="*/ 6991109 h 7083706"/>
              <a:gd name="connsiteX5" fmla="*/ 0 w 7153155"/>
              <a:gd name="connsiteY5" fmla="*/ 7083706 h 7083706"/>
              <a:gd name="connsiteX6" fmla="*/ 23150 w 7153155"/>
              <a:gd name="connsiteY6" fmla="*/ 92597 h 7083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53155" h="7083706">
                <a:moveTo>
                  <a:pt x="23150" y="92597"/>
                </a:moveTo>
                <a:lnTo>
                  <a:pt x="23150" y="0"/>
                </a:lnTo>
                <a:lnTo>
                  <a:pt x="6375484" y="57873"/>
                </a:lnTo>
                <a:lnTo>
                  <a:pt x="7153155" y="3530278"/>
                </a:lnTo>
                <a:lnTo>
                  <a:pt x="6385166" y="6991109"/>
                </a:lnTo>
                <a:lnTo>
                  <a:pt x="0" y="7083706"/>
                </a:lnTo>
                <a:cubicBezTo>
                  <a:pt x="7717" y="4753336"/>
                  <a:pt x="15433" y="2422967"/>
                  <a:pt x="23150" y="92597"/>
                </a:cubicBezTo>
                <a:close/>
              </a:path>
            </a:pathLst>
          </a:custGeom>
          <a:solidFill>
            <a:srgbClr val="1B32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2" name="Развитие  сегмента  зубных паст"/>
          <p:cNvSpPr txBox="1"/>
          <p:nvPr/>
        </p:nvSpPr>
        <p:spPr>
          <a:xfrm>
            <a:off x="296562" y="1552620"/>
            <a:ext cx="6722076" cy="1783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lnSpc>
                <a:spcPct val="70000"/>
              </a:lnSpc>
              <a:defRPr sz="11600">
                <a:solidFill>
                  <a:schemeClr val="accent1">
                    <a:lumOff val="16847"/>
                  </a:scheme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Актуальные формы </a:t>
            </a:r>
          </a:p>
          <a:p>
            <a:pPr>
              <a:lnSpc>
                <a:spcPct val="70000"/>
              </a:lnSpc>
              <a:defRPr sz="11600">
                <a:solidFill>
                  <a:schemeClr val="accent1">
                    <a:lumOff val="16847"/>
                  </a:scheme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научно-методического сопровождения</a:t>
            </a:r>
          </a:p>
          <a:p>
            <a:pPr>
              <a:lnSpc>
                <a:spcPct val="70000"/>
              </a:lnSpc>
              <a:defRPr sz="11600">
                <a:solidFill>
                  <a:schemeClr val="accent1">
                    <a:lumOff val="16847"/>
                  </a:scheme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</a:p>
        </p:txBody>
      </p:sp>
      <p:sp>
        <p:nvSpPr>
          <p:cNvPr id="183" name="Еще больше  новых брендов"/>
          <p:cNvSpPr txBox="1"/>
          <p:nvPr/>
        </p:nvSpPr>
        <p:spPr>
          <a:xfrm>
            <a:off x="593124" y="4598314"/>
            <a:ext cx="5707092" cy="789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Сергеева Татьяна Федоровна, </a:t>
            </a:r>
          </a:p>
          <a:p>
            <a:pPr>
              <a:defRPr/>
            </a:pPr>
            <a:r>
              <a:rPr lang="ru-RU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ведущий эксперт Федерального методического центра</a:t>
            </a:r>
          </a:p>
          <a:p>
            <a:pPr>
              <a:defRPr/>
            </a:pPr>
            <a:r>
              <a:rPr lang="ru-RU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Доктор педагогических наук, профессор</a:t>
            </a:r>
            <a:endParaRPr lang="ru-RU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923" y="2092764"/>
            <a:ext cx="1932510" cy="215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72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10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45719" tIns="45720" rIns="45719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Инновационные формы профессионального развития педагогов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211858" y="1351565"/>
            <a:ext cx="8074193" cy="5449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Кураторская методика (автор – Ушаков К.М., профессор ВШЭ)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практика профессионального развития, обеспечивающая распространение эффективного опыта в педагогических коллективах и рост их профессионального потенциала, включая совместное педагогическое исследование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планирование.Кураторская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методика основана на том, что среди учителей формируются обучающиеся пары педагогов. Они наблюдают за уроками друг друга. При этом каждый урок у пары есть задание — определенный  аспект для наблюдения. Каждой пара имеет своего куратора, который организует общее обсуждение уроков, при этом сам на уроках не присутствует. Обучающиеся педагоги учатся не у куратора, а друг у друга. После обсуждений с куратором они отрабатывают проблемные элементы уроков, доводят свои навыки до совершенства, а затем переходят к следующему аспекту для наблюдения.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Рисунок 5" descr="Изображение выглядит как векторная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976EADCA-8A9A-83D3-CAA8-5E3EFB7173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44256"/>
            <a:ext cx="2211857" cy="162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470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11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45719" tIns="45720" rIns="45719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Инновационные формы профессионального развития педагогов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109365" y="1828800"/>
            <a:ext cx="8023176" cy="4618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урока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инструмент совместного профессионального развития в ходе совместного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планирования, проведения и анализа урока группой учителей. В ходе этой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 группа учителей работает вместе, изучая образовательные потребности конкретных учеников, которые становятся для учителей предметом наблюдения. Наблюдая за этими учениками, учителя разрабатывают план урока, включающий определённые методы и технологии преподавания для повышения эффективности учебной деятельности учащихся. Модель исследования урока представляет собой не менее трех циклов уроков, которые совместно планируются, совместно планируемых, преподаваемых, наблюдаемых и анализируемых группой учителей.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055C851C-C93A-1946-28AE-BACD812911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217" y="1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483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2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641884" y="209227"/>
            <a:ext cx="2945974" cy="1182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45719" tIns="45720" rIns="45719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Сущность методического 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790832" y="1942731"/>
            <a:ext cx="98977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заключается в оказании системной практической помощи педагогам в повышении их профессиональной компетентности в вопросах качественного осуществления образовательного процесса </a:t>
            </a:r>
            <a:endParaRPr lang="ru-RU" sz="2800" dirty="0"/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920028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Изображение 3" descr="going-up-concept-illustration_114360-2292.jpg">
            <a:extLst>
              <a:ext uri="{FF2B5EF4-FFF2-40B4-BE49-F238E27FC236}">
                <a16:creationId xmlns:a16="http://schemas.microsoft.com/office/drawing/2014/main" id="{B74ED24F-8E73-2E77-C1B2-077720DE4F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86" r="15079" b="16667"/>
          <a:stretch/>
        </p:blipFill>
        <p:spPr>
          <a:xfrm>
            <a:off x="4195466" y="3965808"/>
            <a:ext cx="3453338" cy="280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2959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3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641884" y="209227"/>
            <a:ext cx="2945974" cy="1182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45719" tIns="45720" rIns="45719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Система поддержки педагогов предполагает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310714" y="1942731"/>
            <a:ext cx="74634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18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образования и самообразования учителя, включая курсы повышения квалификации, семинары и практикумы, в том числе, в </a:t>
            </a:r>
            <a:r>
              <a:rPr lang="ru-RU" i="1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дистанционном режиме</a:t>
            </a:r>
            <a:r>
              <a:rPr lang="ru-RU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которых педагог сможет получить адресную получение консультативной помощи специалистами;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предоставление площадок для обмена и диссеминации инновационного педагогического опыта;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возможность осуществления мониторинга процесса и результатов педагогической деятельности;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общественное признание и поощрение результатов педагогической деятельности: проведение профессиональных конкурсов, публикация материалов в СМИ, выделение грантов и особых условий труда для педагогов </a:t>
            </a:r>
            <a:endParaRPr lang="ru-RU" sz="2800" dirty="0"/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62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4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641884" y="209227"/>
            <a:ext cx="2945974" cy="1182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45719" tIns="45720" rIns="45719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Классификация форм методического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075935" y="1297459"/>
            <a:ext cx="7698259" cy="5121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способу организации (коллективные, групповые, индивидуальные)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степени активности участников (пассивные, активные, интерактивные).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Пассивные формы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 в большой степени ориентированы на репродуктивную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мыследеятельность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Активные формы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стимулируют поиск, творческую исследовательскую деятельность педагогов.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Интерактивные формы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предполагают создание (выращивание) нового образовательного продукта в процессе взаимодействия вовлечённых в образовательный процесс субъектов.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9B425FE9-7498-1F14-2989-6A94E2A425F6}"/>
              </a:ext>
            </a:extLst>
          </p:cNvPr>
          <p:cNvGrpSpPr/>
          <p:nvPr/>
        </p:nvGrpSpPr>
        <p:grpSpPr>
          <a:xfrm>
            <a:off x="9929126" y="0"/>
            <a:ext cx="2168137" cy="1520922"/>
            <a:chOff x="7287562" y="4162396"/>
            <a:chExt cx="4279900" cy="2695604"/>
          </a:xfrm>
        </p:grpSpPr>
        <p:sp>
          <p:nvSpPr>
            <p:cNvPr id="11" name="Скругленный прямоугольник 9">
              <a:extLst>
                <a:ext uri="{FF2B5EF4-FFF2-40B4-BE49-F238E27FC236}">
                  <a16:creationId xmlns:a16="http://schemas.microsoft.com/office/drawing/2014/main" id="{4AA1167B-4BA1-3F73-3617-3659FC3FE389}"/>
                </a:ext>
              </a:extLst>
            </p:cNvPr>
            <p:cNvSpPr/>
            <p:nvPr/>
          </p:nvSpPr>
          <p:spPr>
            <a:xfrm>
              <a:off x="8221164" y="4162396"/>
              <a:ext cx="3346298" cy="2481862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id="{987ECEEB-DABC-BE81-AE83-52B2F50A0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87562" y="4178300"/>
              <a:ext cx="4279900" cy="2679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250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5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45719" tIns="45720" rIns="45719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Общая структура форм методического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075935" y="1297459"/>
            <a:ext cx="7698259" cy="5497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методической работы, направленные на повышение квалификации и профессионального мастерства педагогических и руководящих работников учреждения</a:t>
            </a: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курсовая подготовка;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авторские лекции и семинары;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обучающие семинары;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мастер-классы;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постоянно действующие семинары;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деловые игры;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самообразовательная деятельность учителя по индивидуальной методической теме;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337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6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45719" tIns="45720" rIns="45719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Общая структура форм методического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2075936" y="1297459"/>
            <a:ext cx="7361622" cy="5495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методической работы, направленные на повышение квалификации и профессионального мастерства педагогических и руководящих работников учреждения</a:t>
            </a:r>
            <a:endParaRPr lang="ru-R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теоретические и практико-ориентированные семинары;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работе сетевых сообществ Интернета;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научно-методические конференции и круглые столы (на которых педагог может найти для себя новые идеи, а также представить свой инновационный опыт);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наставничество.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индивидуальная методическая помощь;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стажировка;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творческие отчеты, семинары-практикумы, фестивали творческой мысли.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811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7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45719" tIns="45720" rIns="45719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Общая структура форм методического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1964725" y="1297459"/>
            <a:ext cx="8254318" cy="5357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877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методической работы, направленные на получение, обобщение, представление и распространение опыта инновационной деятельности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 lv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инновационная работа;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 lv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авторских программ, учебно-методических комплексов, обеспечивающих реализацию регионального и школьного компонента;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 lvl="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разработка методических рекомендаций по реализации содержания учебной программы;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фестивали (например, педагогических технологий);</a:t>
            </a:r>
          </a:p>
          <a:p>
            <a:pPr marL="342900" lvl="0" indent="15875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открытые уроки;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конкурсы методических материалов и педагогического мастерства;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презентации авторских разработок;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публикации авторских разработок, тезисов докладов, статей, конспектов уроков, сценариев мероприятий.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5323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8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horz" lIns="45719" tIns="45720" rIns="45719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Общая структура форм методического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>
                <a:solidFill>
                  <a:srgbClr val="0070C0"/>
                </a:solidFill>
              </a:rPr>
              <a:t>сопровождения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1964725" y="1297459"/>
            <a:ext cx="8254318" cy="5449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информационно-методической работы: изучение информационных запросов педагогических кадров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15875"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формирование библиотечного фонда программно-методических материалов,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научно-методической литературы;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обеспечение периодическими научно-методическими и специальными изданиями;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создание банков программ, авторских разработок;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создание картотеки, например, программ элективных курсов, электронных ресурсов;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разработка памяток и рекомендаций по проведению анализов педагогической и управленческой деятельности по различным направлениям; организации научно-методической и инновационной работы;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15875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освещение деятельности педагогов в СМИ.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Шестиугольник 12"/>
          <p:cNvSpPr/>
          <p:nvPr/>
        </p:nvSpPr>
        <p:spPr>
          <a:xfrm rot="16200000">
            <a:off x="10142841" y="76200"/>
            <a:ext cx="2125364" cy="1972960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591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67316" y="5675971"/>
            <a:ext cx="2743200" cy="365125"/>
          </a:xfrm>
        </p:spPr>
        <p:txBody>
          <a:bodyPr/>
          <a:lstStyle/>
          <a:p>
            <a:fld id="{AC95A231-A3B1-408C-9934-AEFA4DA9208C}" type="slidenum">
              <a:rPr lang="ru-RU" smtClean="0"/>
              <a:t>9</a:t>
            </a:fld>
            <a:endParaRPr lang="ru-RU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F6796213-8CA3-4687-9587-65A4B38AFB5F}"/>
              </a:ext>
            </a:extLst>
          </p:cNvPr>
          <p:cNvSpPr txBox="1">
            <a:spLocks/>
          </p:cNvSpPr>
          <p:nvPr/>
        </p:nvSpPr>
        <p:spPr>
          <a:xfrm>
            <a:off x="395416" y="196668"/>
            <a:ext cx="3286898" cy="1100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45719" tIns="45720" rIns="45719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Инновационные формы профессионального развития педагогов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59CA6-CD94-4281-9B6C-BBC60D9104F5}"/>
              </a:ext>
            </a:extLst>
          </p:cNvPr>
          <p:cNvSpPr txBox="1"/>
          <p:nvPr/>
        </p:nvSpPr>
        <p:spPr>
          <a:xfrm>
            <a:off x="1964725" y="1297459"/>
            <a:ext cx="8254318" cy="4197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Профессиональные обучающиеся сообщества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 из продуктивных способов организации взаимодействия и</a:t>
            </a:r>
            <a:b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взаимообучения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педагогов. Они позволяют учителям объединяться и согласовывать усилия в корректировке используемых каждым стратегий преподавания и совместного педагогического исследования. Основной целью деятельности ПСО является улучшение образовательных достижений учащихся. Фокус при этом смещается с преподавания учителя на учебную деятельность или учение учеников, что существенно меняет деятельность всей школы.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 rot="16200000">
            <a:off x="-41386" y="4851767"/>
            <a:ext cx="1911095" cy="1828319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1B328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Шестиугольник 11"/>
          <p:cNvSpPr/>
          <p:nvPr/>
        </p:nvSpPr>
        <p:spPr>
          <a:xfrm rot="16200000">
            <a:off x="10254031" y="4855482"/>
            <a:ext cx="2047623" cy="1828319"/>
          </a:xfrm>
          <a:prstGeom prst="hexagon">
            <a:avLst>
              <a:gd name="adj" fmla="val 35345"/>
              <a:gd name="vf" fmla="val 115470"/>
            </a:avLst>
          </a:prstGeom>
          <a:noFill/>
          <a:ln w="50800">
            <a:solidFill>
              <a:srgbClr val="0072BC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08295CC-8A70-F967-B3D5-EB0D23C7E5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422" y="196668"/>
            <a:ext cx="2430162" cy="155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472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</TotalTime>
  <Words>811</Words>
  <Application>Microsoft Office PowerPoint</Application>
  <PresentationFormat>Широкоэкранный</PresentationFormat>
  <Paragraphs>87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Минаев Евгений Александрович</dc:creator>
  <cp:lastModifiedBy>Сергеева Татьяна Федоровна</cp:lastModifiedBy>
  <cp:revision>125</cp:revision>
  <dcterms:created xsi:type="dcterms:W3CDTF">2022-04-21T07:40:21Z</dcterms:created>
  <dcterms:modified xsi:type="dcterms:W3CDTF">2022-07-18T03:49:49Z</dcterms:modified>
</cp:coreProperties>
</file>