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303" r:id="rId3"/>
    <p:sldId id="260" r:id="rId4"/>
    <p:sldId id="264" r:id="rId5"/>
    <p:sldId id="265" r:id="rId6"/>
    <p:sldId id="261" r:id="rId7"/>
    <p:sldId id="271" r:id="rId8"/>
    <p:sldId id="273" r:id="rId9"/>
    <p:sldId id="274" r:id="rId10"/>
    <p:sldId id="275" r:id="rId11"/>
    <p:sldId id="300" r:id="rId12"/>
    <p:sldId id="277" r:id="rId13"/>
    <p:sldId id="279" r:id="rId14"/>
    <p:sldId id="280" r:id="rId15"/>
    <p:sldId id="281" r:id="rId16"/>
    <p:sldId id="282" r:id="rId17"/>
    <p:sldId id="283" r:id="rId18"/>
    <p:sldId id="284" r:id="rId19"/>
    <p:sldId id="301" r:id="rId20"/>
    <p:sldId id="285" r:id="rId21"/>
    <p:sldId id="286" r:id="rId22"/>
    <p:sldId id="287" r:id="rId23"/>
    <p:sldId id="289" r:id="rId24"/>
    <p:sldId id="290" r:id="rId25"/>
    <p:sldId id="291" r:id="rId26"/>
    <p:sldId id="296" r:id="rId27"/>
    <p:sldId id="292" r:id="rId28"/>
    <p:sldId id="293" r:id="rId29"/>
    <p:sldId id="294" r:id="rId30"/>
    <p:sldId id="295" r:id="rId31"/>
    <p:sldId id="297" r:id="rId32"/>
    <p:sldId id="298" r:id="rId33"/>
    <p:sldId id="299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38" autoAdjust="0"/>
  </p:normalViewPr>
  <p:slideViewPr>
    <p:cSldViewPr>
      <p:cViewPr varScale="1">
        <p:scale>
          <a:sx n="70" d="100"/>
          <a:sy n="70" d="100"/>
        </p:scale>
        <p:origin x="1386" y="-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932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2D20E04-E0BA-4657-B41E-E707A7171BD8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DAF5F7F-F2F4-4EEB-B0F1-63D63F0737B7}">
      <dgm:prSet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ru-RU" i="1" dirty="0"/>
            <a:t>Лот №1</a:t>
          </a:r>
        </a:p>
      </dgm:t>
    </dgm:pt>
    <dgm:pt modelId="{9EB87EFA-6F78-49A5-A768-179FAF50F4A9}" type="parTrans" cxnId="{E83C6AD7-C983-4A34-87C3-2FD03286493A}">
      <dgm:prSet/>
      <dgm:spPr/>
      <dgm:t>
        <a:bodyPr/>
        <a:lstStyle/>
        <a:p>
          <a:endParaRPr lang="ru-RU"/>
        </a:p>
      </dgm:t>
    </dgm:pt>
    <dgm:pt modelId="{ADB6A631-B4F9-45D2-A17F-48F285E647DA}" type="sibTrans" cxnId="{E83C6AD7-C983-4A34-87C3-2FD03286493A}">
      <dgm:prSet/>
      <dgm:spPr/>
      <dgm:t>
        <a:bodyPr/>
        <a:lstStyle/>
        <a:p>
          <a:endParaRPr lang="ru-RU"/>
        </a:p>
      </dgm:t>
    </dgm:pt>
    <dgm:pt modelId="{BF854B4A-AB99-4AA0-82B9-2AF34D85DF65}" type="pres">
      <dgm:prSet presAssocID="{42D20E04-E0BA-4657-B41E-E707A7171BD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83DBD9C-4E50-496E-B0F6-2ABC121D1FB7}" type="pres">
      <dgm:prSet presAssocID="{ADAF5F7F-F2F4-4EEB-B0F1-63D63F0737B7}" presName="linNode" presStyleCnt="0"/>
      <dgm:spPr/>
    </dgm:pt>
    <dgm:pt modelId="{57ECD1F0-7B99-41FA-ABCD-17E9F17B1B8E}" type="pres">
      <dgm:prSet presAssocID="{ADAF5F7F-F2F4-4EEB-B0F1-63D63F0737B7}" presName="parentText" presStyleLbl="node1" presStyleIdx="0" presStyleCnt="1" custScaleX="22976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8699B6A-8BBD-42A2-BE03-77BEBD76483E}" type="presOf" srcId="{42D20E04-E0BA-4657-B41E-E707A7171BD8}" destId="{BF854B4A-AB99-4AA0-82B9-2AF34D85DF65}" srcOrd="0" destOrd="0" presId="urn:microsoft.com/office/officeart/2005/8/layout/vList5"/>
    <dgm:cxn modelId="{E83C6AD7-C983-4A34-87C3-2FD03286493A}" srcId="{42D20E04-E0BA-4657-B41E-E707A7171BD8}" destId="{ADAF5F7F-F2F4-4EEB-B0F1-63D63F0737B7}" srcOrd="0" destOrd="0" parTransId="{9EB87EFA-6F78-49A5-A768-179FAF50F4A9}" sibTransId="{ADB6A631-B4F9-45D2-A17F-48F285E647DA}"/>
    <dgm:cxn modelId="{DD2F2ECF-4593-4B85-BC0B-2C26A28B7E74}" type="presOf" srcId="{ADAF5F7F-F2F4-4EEB-B0F1-63D63F0737B7}" destId="{57ECD1F0-7B99-41FA-ABCD-17E9F17B1B8E}" srcOrd="0" destOrd="0" presId="urn:microsoft.com/office/officeart/2005/8/layout/vList5"/>
    <dgm:cxn modelId="{B610D6D0-449A-476F-98B5-14CA2F88130D}" type="presParOf" srcId="{BF854B4A-AB99-4AA0-82B9-2AF34D85DF65}" destId="{583DBD9C-4E50-496E-B0F6-2ABC121D1FB7}" srcOrd="0" destOrd="0" presId="urn:microsoft.com/office/officeart/2005/8/layout/vList5"/>
    <dgm:cxn modelId="{A63E4CD6-BEDA-492D-B174-F6D2A0CBC0BF}" type="presParOf" srcId="{583DBD9C-4E50-496E-B0F6-2ABC121D1FB7}" destId="{57ECD1F0-7B99-41FA-ABCD-17E9F17B1B8E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ECD1F0-7B99-41FA-ABCD-17E9F17B1B8E}">
      <dsp:nvSpPr>
        <dsp:cNvPr id="0" name=""/>
        <dsp:cNvSpPr/>
      </dsp:nvSpPr>
      <dsp:spPr>
        <a:xfrm>
          <a:off x="714381" y="0"/>
          <a:ext cx="6836475" cy="1876444"/>
        </a:xfrm>
        <a:prstGeom prst="roundRect">
          <a:avLst/>
        </a:prstGeom>
        <a:gradFill rotWithShape="1">
          <a:gsLst>
            <a:gs pos="0">
              <a:schemeClr val="dk1">
                <a:tint val="64000"/>
                <a:lumMod val="118000"/>
              </a:schemeClr>
            </a:gs>
            <a:gs pos="100000">
              <a:schemeClr val="dk1">
                <a:tint val="92000"/>
                <a:alpha val="100000"/>
                <a:lumMod val="110000"/>
              </a:schemeClr>
            </a:gs>
          </a:gsLst>
          <a:lin ang="5400000" scaled="0"/>
        </a:gradFill>
        <a:ln w="9525" cap="rnd" cmpd="sng" algn="ctr">
          <a:solidFill>
            <a:schemeClr val="dk1"/>
          </a:solidFill>
          <a:prstDash val="solid"/>
        </a:ln>
        <a:effectLst/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243840" tIns="121920" rIns="243840" bIns="121920" numCol="1" spcCol="1270" anchor="ctr" anchorCtr="0">
          <a:noAutofit/>
        </a:bodyPr>
        <a:lstStyle/>
        <a:p>
          <a:pPr lvl="0" algn="ctr" defTabSz="2844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400" i="1" kern="1200" dirty="0"/>
            <a:t>Лот №1</a:t>
          </a:r>
        </a:p>
      </dsp:txBody>
      <dsp:txXfrm>
        <a:off x="805981" y="91600"/>
        <a:ext cx="6653275" cy="16932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606BE-75F6-48E4-A9C7-6BBDD02451A0}" type="datetimeFigureOut">
              <a:rPr lang="ru-RU" smtClean="0"/>
              <a:pPr/>
              <a:t>20.01.2020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15DE5-4AF4-4B08-B065-1F8DAB3793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2602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606BE-75F6-48E4-A9C7-6BBDD02451A0}" type="datetimeFigureOut">
              <a:rPr lang="ru-RU" smtClean="0"/>
              <a:pPr/>
              <a:t>20.01.2020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15DE5-4AF4-4B08-B065-1F8DAB3793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8535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606BE-75F6-48E4-A9C7-6BBDD02451A0}" type="datetimeFigureOut">
              <a:rPr lang="ru-RU" smtClean="0"/>
              <a:pPr/>
              <a:t>20.01.2020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15DE5-4AF4-4B08-B065-1F8DAB3793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33422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606BE-75F6-48E4-A9C7-6BBDD02451A0}" type="datetimeFigureOut">
              <a:rPr lang="ru-RU" smtClean="0"/>
              <a:pPr/>
              <a:t>20.01.2020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15DE5-4AF4-4B08-B065-1F8DAB37935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268926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606BE-75F6-48E4-A9C7-6BBDD02451A0}" type="datetimeFigureOut">
              <a:rPr lang="ru-RU" smtClean="0"/>
              <a:pPr/>
              <a:t>20.01.2020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15DE5-4AF4-4B08-B065-1F8DAB3793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86363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606BE-75F6-48E4-A9C7-6BBDD02451A0}" type="datetimeFigureOut">
              <a:rPr lang="ru-RU" smtClean="0"/>
              <a:pPr/>
              <a:t>20.01.2020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15DE5-4AF4-4B08-B065-1F8DAB3793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09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606BE-75F6-48E4-A9C7-6BBDD02451A0}" type="datetimeFigureOut">
              <a:rPr lang="ru-RU" smtClean="0"/>
              <a:pPr/>
              <a:t>20.01.2020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15DE5-4AF4-4B08-B065-1F8DAB3793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22761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606BE-75F6-48E4-A9C7-6BBDD02451A0}" type="datetimeFigureOut">
              <a:rPr lang="ru-RU" smtClean="0"/>
              <a:pPr/>
              <a:t>20.01.2020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15DE5-4AF4-4B08-B065-1F8DAB3793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73004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606BE-75F6-48E4-A9C7-6BBDD02451A0}" type="datetimeFigureOut">
              <a:rPr lang="ru-RU" smtClean="0"/>
              <a:pPr/>
              <a:t>20.01.2020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15DE5-4AF4-4B08-B065-1F8DAB3793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53254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606BE-75F6-48E4-A9C7-6BBDD02451A0}" type="datetimeFigureOut">
              <a:rPr lang="ru-RU" smtClean="0"/>
              <a:pPr/>
              <a:t>20.01.2020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15DE5-4AF4-4B08-B065-1F8DAB3793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887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606BE-75F6-48E4-A9C7-6BBDD02451A0}" type="datetimeFigureOut">
              <a:rPr lang="ru-RU" smtClean="0"/>
              <a:pPr/>
              <a:t>20.01.2020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15DE5-4AF4-4B08-B065-1F8DAB3793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8079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606BE-75F6-48E4-A9C7-6BBDD02451A0}" type="datetimeFigureOut">
              <a:rPr lang="ru-RU" smtClean="0"/>
              <a:pPr/>
              <a:t>20.01.2020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15DE5-4AF4-4B08-B065-1F8DAB3793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0387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606BE-75F6-48E4-A9C7-6BBDD02451A0}" type="datetimeFigureOut">
              <a:rPr lang="ru-RU" smtClean="0"/>
              <a:pPr/>
              <a:t>20.01.2020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15DE5-4AF4-4B08-B065-1F8DAB3793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5264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606BE-75F6-48E4-A9C7-6BBDD02451A0}" type="datetimeFigureOut">
              <a:rPr lang="ru-RU" smtClean="0"/>
              <a:pPr/>
              <a:t>20.01.2020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15DE5-4AF4-4B08-B065-1F8DAB3793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01153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606BE-75F6-48E4-A9C7-6BBDD02451A0}" type="datetimeFigureOut">
              <a:rPr lang="ru-RU" smtClean="0"/>
              <a:pPr/>
              <a:t>20.01.2020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15DE5-4AF4-4B08-B065-1F8DAB3793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265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606BE-75F6-48E4-A9C7-6BBDD02451A0}" type="datetimeFigureOut">
              <a:rPr lang="ru-RU" smtClean="0"/>
              <a:pPr/>
              <a:t>20.01.2020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15DE5-4AF4-4B08-B065-1F8DAB3793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98232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606BE-75F6-48E4-A9C7-6BBDD02451A0}" type="datetimeFigureOut">
              <a:rPr lang="ru-RU" smtClean="0"/>
              <a:pPr/>
              <a:t>20.01.2020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15DE5-4AF4-4B08-B065-1F8DAB3793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90452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814606BE-75F6-48E4-A9C7-6BBDD02451A0}" type="datetimeFigureOut">
              <a:rPr lang="ru-RU" smtClean="0"/>
              <a:pPr/>
              <a:t>20.01.2020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015DE5-4AF4-4B08-B065-1F8DAB3793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810998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  <p:sldLayoutId id="2147483783" r:id="rId15"/>
    <p:sldLayoutId id="2147483784" r:id="rId16"/>
    <p:sldLayoutId id="2147483785" r:id="rId17"/>
  </p:sldLayoutIdLst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mailto:edelweiss-center@mail.ru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00100" y="1428736"/>
            <a:ext cx="7772400" cy="2319341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НАПИСАТЬ ГРАНТ</a:t>
            </a:r>
          </a:p>
        </p:txBody>
      </p:sp>
    </p:spTree>
  </p:cSld>
  <p:clrMapOvr>
    <a:masterClrMapping/>
  </p:clrMapOvr>
  <p:transition>
    <p:pull dir="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183634" cy="1400530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Нормативно-правовая база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7700" y="1628801"/>
            <a:ext cx="7488716" cy="4619606"/>
          </a:xfrm>
        </p:spPr>
        <p:txBody>
          <a:bodyPr>
            <a:normAutofit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Конституция Российской Федерации</a:t>
            </a: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документация необходимая для руководства и использования в работе по реализации поставленных задач) они прописаны в конкурсной документации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B4908BB-94A8-4175-9BE2-37D4CC8AC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 объекта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BC07981-4CF4-4956-9C93-FCB0453085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Адрес</a:t>
            </a:r>
          </a:p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Площадь помещений</a:t>
            </a:r>
          </a:p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Транспортная доступность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96055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255642" cy="1400530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Материальное обеспечение объекта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Указывается территория объекта</a:t>
            </a: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Рекреация</a:t>
            </a: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Помещение (столовая, игровые корпуса, спортивная площадка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и.т.д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Например, ЛТО «Чайка»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Кадровое обеспечение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7700" y="1412777"/>
            <a:ext cx="6711654" cy="4968552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формировании концепции необходимо составить штатное расписание: административно-управленческий персонал, педагогический персонал,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учебно-вспомогательный персонал, обслуживающий персонал. 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персоналу.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620688"/>
            <a:ext cx="8298298" cy="5544615"/>
          </a:xfrm>
        </p:spPr>
        <p:txBody>
          <a:bodyPr>
            <a:noAutofit/>
          </a:bodyPr>
          <a:lstStyle/>
          <a:p>
            <a:pPr algn="l"/>
            <a:r>
              <a:rPr lang="ru-RU" sz="2800" dirty="0"/>
              <a:t>Направление и структура летней школы</a:t>
            </a:r>
            <a:br>
              <a:rPr lang="ru-RU" sz="2800" dirty="0"/>
            </a:br>
            <a:r>
              <a:rPr lang="ru-RU" sz="2800" dirty="0"/>
              <a:t>Пример, образовательная программа: «Байкальские инженерные каникулы»</a:t>
            </a:r>
            <a:br>
              <a:rPr lang="ru-RU" sz="2800" dirty="0"/>
            </a:b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28DDA15B-DEC0-4E07-8A7E-0FF9767307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5536" y="404664"/>
            <a:ext cx="8298298" cy="3456384"/>
          </a:xfrm>
        </p:spPr>
        <p:txBody>
          <a:bodyPr>
            <a:normAutofit/>
          </a:bodyPr>
          <a:lstStyle/>
          <a:p>
            <a:pPr algn="l"/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Направленность: </a:t>
            </a:r>
          </a:p>
          <a:p>
            <a:pPr algn="l"/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Социально-педагогическая, техническая, художественная, физкультурно-оздоровительная </a:t>
            </a:r>
            <a:r>
              <a:rPr lang="ru-RU" sz="1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и.т.д</a:t>
            </a:r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Новизна программы: </a:t>
            </a:r>
          </a:p>
          <a:p>
            <a:pPr algn="l"/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нового Вы внесете в свою концепцию</a:t>
            </a:r>
            <a:b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Сроки реализации программы: </a:t>
            </a:r>
          </a:p>
          <a:p>
            <a:pPr algn="l"/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например,(с июня по ноябрь)</a:t>
            </a:r>
          </a:p>
          <a:p>
            <a:pPr algn="l"/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 деятельности 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9916289"/>
              </p:ext>
            </p:extLst>
          </p:nvPr>
        </p:nvGraphicFramePr>
        <p:xfrm>
          <a:off x="484709" y="2052638"/>
          <a:ext cx="8119738" cy="2712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146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67840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2993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02993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dirty="0"/>
                        <a:t>№</a:t>
                      </a:r>
                    </a:p>
                  </a:txBody>
                  <a:tcPr marL="74577" marR="74577"/>
                </a:tc>
                <a:tc>
                  <a:txBody>
                    <a:bodyPr/>
                    <a:lstStyle/>
                    <a:p>
                      <a:r>
                        <a:rPr lang="ru-RU" sz="2800" dirty="0"/>
                        <a:t>Мероприятия</a:t>
                      </a:r>
                    </a:p>
                  </a:txBody>
                  <a:tcPr marL="74577" marR="74577"/>
                </a:tc>
                <a:tc>
                  <a:txBody>
                    <a:bodyPr/>
                    <a:lstStyle/>
                    <a:p>
                      <a:r>
                        <a:rPr lang="ru-RU" sz="2800" dirty="0"/>
                        <a:t>Сроки</a:t>
                      </a:r>
                    </a:p>
                  </a:txBody>
                  <a:tcPr marL="74577" marR="74577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/>
                        <a:t>Ответственные</a:t>
                      </a:r>
                    </a:p>
                    <a:p>
                      <a:endParaRPr lang="ru-RU" dirty="0"/>
                    </a:p>
                  </a:txBody>
                  <a:tcPr marL="74577" marR="74577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 gridSpan="4">
                  <a:txBody>
                    <a:bodyPr/>
                    <a:lstStyle/>
                    <a:p>
                      <a:pPr algn="ctr"/>
                      <a:r>
                        <a:rPr lang="ru-RU" sz="2800" dirty="0"/>
                        <a:t>1. Организационный раздел</a:t>
                      </a:r>
                    </a:p>
                  </a:txBody>
                  <a:tcPr marL="74577" marR="74577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 gridSpan="4">
                  <a:txBody>
                    <a:bodyPr/>
                    <a:lstStyle/>
                    <a:p>
                      <a:pPr algn="ctr"/>
                      <a:r>
                        <a:rPr lang="ru-RU" sz="2800" dirty="0"/>
                        <a:t>2. Развитие материально-технической базы</a:t>
                      </a:r>
                    </a:p>
                  </a:txBody>
                  <a:tcPr marL="74577" marR="74577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 gridSpan="4">
                  <a:txBody>
                    <a:bodyPr/>
                    <a:lstStyle/>
                    <a:p>
                      <a:pPr algn="ctr"/>
                      <a:r>
                        <a:rPr lang="ru-RU" sz="2800" dirty="0"/>
                        <a:t>3. Методический</a:t>
                      </a:r>
                      <a:r>
                        <a:rPr lang="ru-RU" sz="2800" baseline="0" dirty="0"/>
                        <a:t> раздел</a:t>
                      </a:r>
                      <a:endParaRPr lang="ru-RU" sz="2800" dirty="0"/>
                    </a:p>
                  </a:txBody>
                  <a:tcPr marL="74577" marR="74577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 gridSpan="4">
                  <a:txBody>
                    <a:bodyPr/>
                    <a:lstStyle/>
                    <a:p>
                      <a:pPr algn="ctr"/>
                      <a:r>
                        <a:rPr lang="ru-RU" sz="2800" dirty="0"/>
                        <a:t>4. Работа с обучающимися</a:t>
                      </a:r>
                    </a:p>
                  </a:txBody>
                  <a:tcPr marL="74577" marR="74577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412776"/>
            <a:ext cx="8229600" cy="4248472"/>
          </a:xfrm>
        </p:spPr>
        <p:txBody>
          <a:bodyPr>
            <a:normAutofit/>
          </a:bodyPr>
          <a:lstStyle/>
          <a:p>
            <a:pPr algn="ctr"/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интеллектуальных партнеров и предприятий партнеров из реального сектора экономики и других сфер</a:t>
            </a:r>
          </a:p>
          <a:p>
            <a:pPr algn="ctr"/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организаций с кем Вы сотрудничаете.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Дорожная карта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26233224"/>
              </p:ext>
            </p:extLst>
          </p:nvPr>
        </p:nvGraphicFramePr>
        <p:xfrm>
          <a:off x="484710" y="1412776"/>
          <a:ext cx="7831707" cy="1833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26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58339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76758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82810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№</a:t>
                      </a:r>
                    </a:p>
                  </a:txBody>
                  <a:tcPr marL="74577" marR="74577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Наименование этапа, мероприятий</a:t>
                      </a:r>
                    </a:p>
                  </a:txBody>
                  <a:tcPr marL="74577" marR="74577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Сроки начала и окончания</a:t>
                      </a:r>
                    </a:p>
                  </a:txBody>
                  <a:tcPr marL="74577" marR="74577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Результат</a:t>
                      </a:r>
                      <a:r>
                        <a:rPr lang="ru-RU" baseline="0" dirty="0"/>
                        <a:t> (с указанием  количественных и качественных показателей)</a:t>
                      </a:r>
                      <a:endParaRPr lang="ru-RU" dirty="0"/>
                    </a:p>
                  </a:txBody>
                  <a:tcPr marL="74577" marR="74577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74577" marR="74577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74577" marR="74577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74577" marR="74577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74577" marR="74577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500034" y="3357562"/>
            <a:ext cx="81439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С помощью количественных показателей можно определить соразмерность запрашиваемой суммы гранта и результатов проекта. Ориентироваться удобнее всего на мероприятия проекта в календарном плане.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4500570"/>
            <a:ext cx="82868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Качественные показатели. Здесь нужно описать положительные изменения, ожидаемые от реализации проекта: результаты достижения поставленных целей, способы и методы их измерения (например, социологический опрос, анкетирование, тестирование). Возможность дальнейшего развития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115328" cy="3175464"/>
          </a:xfrm>
        </p:spPr>
        <p:txBody>
          <a:bodyPr>
            <a:normAutofit/>
          </a:bodyPr>
          <a:lstStyle/>
          <a:p>
            <a:pPr algn="ctr"/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Инфраструктурный лист (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планируемые к закупке образовательного оборудования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0490642"/>
              </p:ext>
            </p:extLst>
          </p:nvPr>
        </p:nvGraphicFramePr>
        <p:xfrm>
          <a:off x="500034" y="4077072"/>
          <a:ext cx="7715304" cy="20162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574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574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54310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087895">
                <a:tc>
                  <a:txBody>
                    <a:bodyPr/>
                    <a:lstStyle/>
                    <a:p>
                      <a:r>
                        <a:rPr lang="ru-RU" dirty="0"/>
                        <a:t>Наименование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Количество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Цена за единицу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Итого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28329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66485AA-230D-46A7-B67A-507BB6C3E1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176082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Приложения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A78BF0E-C1A6-4248-B5C1-3E62007364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Проект зонирования и дизайн проект летней школы в соответствии с типовым проектом брендирования, разработанный ведомственным проектным офисом Национального проекта «Образование»</a:t>
            </a:r>
          </a:p>
        </p:txBody>
      </p:sp>
    </p:spTree>
    <p:extLst>
      <p:ext uri="{BB962C8B-B14F-4D97-AF65-F5344CB8AC3E}">
        <p14:creationId xmlns:p14="http://schemas.microsoft.com/office/powerpoint/2010/main" val="39422044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836712"/>
            <a:ext cx="8229600" cy="5472608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sz="2400" dirty="0"/>
              <a:t>		</a:t>
            </a:r>
            <a:r>
              <a:rPr lang="ru-RU" sz="2400" dirty="0" smtClean="0"/>
              <a:t>	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Понятие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«Грант» - денежная субсидия, которая безвозмездно и безвозвратно предоставляется физическому или юридическому лицу государством, физическим или юридическим лицом на проведение научно-исследовательских работ, реализацию социально-значимого проекта, обучение и для других целей с последующей отчетностью о расходовании выделенных средств.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Простыми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словами: грант – это деньги, которые можно получить на реализацию идеи, которая будет нести пользу обществу.</a:t>
            </a:r>
          </a:p>
        </p:txBody>
      </p:sp>
    </p:spTree>
    <p:extLst>
      <p:ext uri="{BB962C8B-B14F-4D97-AF65-F5344CB8AC3E}">
        <p14:creationId xmlns:p14="http://schemas.microsoft.com/office/powerpoint/2010/main" val="9619003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Приложения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35373316"/>
              </p:ext>
            </p:extLst>
          </p:nvPr>
        </p:nvGraphicFramePr>
        <p:xfrm>
          <a:off x="357158" y="4653136"/>
          <a:ext cx="8229600" cy="19513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4592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64592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64592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64592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1388297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Количество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Должность в проекте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Оплата труда в месяц, руб.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Количество месяцев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Итого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63031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557242" y="1500174"/>
            <a:ext cx="82296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Штатное расписание</a:t>
            </a: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Оплата труда исполнителей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(в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т.ч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штатных сотрудников и привлекаемых на договорной основе) проекта, включая уплату налога на доходы физических лиц и страховые взносы в федеральные внебюджетные фонды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04664"/>
            <a:ext cx="7931224" cy="252028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Приложения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4.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Ожидаемые результаты реализации проекта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07461272"/>
              </p:ext>
            </p:extLst>
          </p:nvPr>
        </p:nvGraphicFramePr>
        <p:xfrm>
          <a:off x="827088" y="3212976"/>
          <a:ext cx="7633344" cy="17281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618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31310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15405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234423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№№</a:t>
                      </a:r>
                    </a:p>
                  </a:txBody>
                  <a:tcPr marL="74577" marR="7457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Наименование индикатора/показатели</a:t>
                      </a:r>
                    </a:p>
                  </a:txBody>
                  <a:tcPr marL="74577" marR="7457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Минимальное значение, начиная с 2019 года</a:t>
                      </a:r>
                    </a:p>
                  </a:txBody>
                  <a:tcPr marL="74577" marR="74577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93769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74577" marR="74577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74577" marR="74577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74577" marR="74577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Смета расходов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743781"/>
          </a:xfrm>
        </p:spPr>
        <p:txBody>
          <a:bodyPr/>
          <a:lstStyle/>
          <a:p>
            <a:r>
              <a:rPr lang="ru-RU" dirty="0"/>
              <a:t>Закупка услуг</a:t>
            </a:r>
          </a:p>
          <a:p>
            <a:endParaRPr lang="ru-RU" dirty="0"/>
          </a:p>
          <a:p>
            <a:pPr fontAlgn="t"/>
            <a:endParaRPr lang="ru-RU" dirty="0"/>
          </a:p>
          <a:p>
            <a:endParaRPr lang="ru-RU" dirty="0"/>
          </a:p>
          <a:p>
            <a:r>
              <a:rPr lang="ru-RU" dirty="0"/>
              <a:t>Оборудование</a:t>
            </a:r>
          </a:p>
          <a:p>
            <a:endParaRPr lang="ru-RU" dirty="0"/>
          </a:p>
          <a:p>
            <a:r>
              <a:rPr lang="ru-RU" dirty="0"/>
              <a:t>Командировочные расходы</a:t>
            </a:r>
          </a:p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642910" y="2214554"/>
          <a:ext cx="7929618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208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7693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0013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50046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857256">
                <a:tc>
                  <a:txBody>
                    <a:bodyPr/>
                    <a:lstStyle/>
                    <a:p>
                      <a:r>
                        <a:rPr lang="ru-RU" sz="1800" dirty="0"/>
                        <a:t>Наименование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Стоимость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Итого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Описание работы (услуги), в т.ч. длительность,</a:t>
                      </a:r>
                      <a:r>
                        <a:rPr lang="ru-RU" sz="1800" baseline="0" dirty="0"/>
                        <a:t> качественные и количественные показатели</a:t>
                      </a:r>
                      <a:endParaRPr lang="ru-RU" sz="18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714348" y="3929066"/>
          <a:ext cx="785818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475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3602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64307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0013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Наименование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Цена за единицу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Количество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Итого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642910" y="5000636"/>
          <a:ext cx="8215370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078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64507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8937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0013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Наименование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Цена за единицу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Количество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Итого</a:t>
                      </a:r>
                      <a:r>
                        <a:rPr lang="ru-RU" baseline="0" dirty="0"/>
                        <a:t> 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3461216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Образцы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документов согласно описи Конкурсной документации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8892480" cy="6858000"/>
          </a:xfrm>
        </p:spPr>
        <p:txBody>
          <a:bodyPr>
            <a:noAutofit/>
          </a:bodyPr>
          <a:lstStyle/>
          <a:p>
            <a:pPr algn="ctr"/>
            <a:r>
              <a:rPr lang="ru-RU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образовательное учреждение дополнительного образования</a:t>
            </a:r>
            <a:endParaRPr lang="ru-RU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«Центр дополнительного образования «Эдельвейс» г.Улан-Удэ»</a:t>
            </a:r>
            <a:endParaRPr lang="ru-RU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(МАОУ ДО «ЦДО «Эдельвейс» г.Улан-Удэ»)</a:t>
            </a:r>
            <a:endParaRPr lang="ru-RU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Ул. Нестерова, д. 6, Улан-Удэ, 670009</a:t>
            </a:r>
          </a:p>
          <a:p>
            <a:pPr algn="ctr"/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Тел./факс: (3012) 55-89-46</a:t>
            </a:r>
          </a:p>
          <a:p>
            <a:pPr algn="ctr"/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mail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edelweiss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center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@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mail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://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edelweiss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center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wix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edelweiss</a:t>
            </a:r>
            <a:endParaRPr lang="ru-RU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ОКПО 46112678, ОГРН 1020300986683</a:t>
            </a:r>
          </a:p>
          <a:p>
            <a:pPr algn="ctr"/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ИНН/КПП 0323100965/032601001</a:t>
            </a:r>
          </a:p>
          <a:p>
            <a:pPr algn="ctr"/>
            <a:r>
              <a:rPr lang="ru-RU" sz="105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ПИСЬМО ОБ УЧАСТИИ В ОТКРЫТОМ КОНКУРСЕ</a:t>
            </a:r>
          </a:p>
          <a:p>
            <a:pPr algn="ctr"/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28.10.2019г. №2019</a:t>
            </a:r>
          </a:p>
          <a:p>
            <a:pPr algn="r"/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КОМУ: Министерство просвещения Российской Федерации   </a:t>
            </a:r>
          </a:p>
          <a:p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ОТ: Муниципальное автономное образовательное учреждение дополнительного образования «Центр дополнительного образования «Эдельвейс» г.Улан-Удэ»</a:t>
            </a:r>
          </a:p>
          <a:p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лице директора МАОУ ДО «ЦДО «Эдельвейс» г.Улан-Удэ» Басхаевой Ирины Иннокентьевны</a:t>
            </a:r>
          </a:p>
          <a:p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Изучив документацию по открытому конкурсу, проводимому в целях обеспечения реализации мероприятия «Реализация пилотных проектов по обновлению содержания и технологий дополнительного образования по приоритетным направлениям в рамках федерального проекта «Успех каждого ребенка» национального проекта «Образование» государственной программы Российской Федерации «Развитие образования», мы ниже подписавшиеся предлагаем реализовать в 2020 году следующий </a:t>
            </a:r>
            <a:r>
              <a:rPr lang="ru-RU" sz="10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проект: Организация 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летней школы Байкальские инженерные каникулы</a:t>
            </a:r>
          </a:p>
          <a:p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размере 10 000 000,0 руб., из которых:</a:t>
            </a:r>
          </a:p>
          <a:p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8 500 000,0 руб. – запрашиваемая сумма гранта;</a:t>
            </a:r>
          </a:p>
          <a:p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1 000 000,0 руб. – объем средств бюджета субъекта Российской Федерации;</a:t>
            </a:r>
          </a:p>
          <a:p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500 000,0руб. – объем собственных (привлеченных внебюджетных) средств.</a:t>
            </a:r>
          </a:p>
          <a:p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обязуемся, в случае признания нас победителем открытого конкурса выполнить работы по реализации мероприятий федерального проекта «Успех каждого ребенка» национального проекта «Образование» государственной программы Российской Федерации «Развитие образования» на условиях, указанных в приложениях к настоящей Заявке.</a:t>
            </a:r>
          </a:p>
          <a:p>
            <a:r>
              <a:rPr lang="ru-RU" sz="1050" dirty="0"/>
              <a:t>Сообщаем, что для оперативного уведомления нас по вопросам организационного характера и взаимодействия с Министерством просвещения Российской Федерации нами уполномочен </a:t>
            </a:r>
          </a:p>
          <a:p>
            <a:r>
              <a:rPr lang="ru-RU" sz="1050" dirty="0"/>
              <a:t>БайковаАрюнаМунко-Жаргаловна, начальник отдела воспитания и дополнительного образования МОиН РБ, 8(3021)21-68-47 </a:t>
            </a:r>
          </a:p>
          <a:p>
            <a:r>
              <a:rPr lang="ru-RU" sz="1050" dirty="0"/>
              <a:t>	Наш юридический адрес: 670050, Республика Бурятия г. Улан-Удэ, ул. Туполева, д.1, телефон 8(3012)55-89-46, факс отсутствует, е-</a:t>
            </a:r>
            <a:r>
              <a:rPr lang="en-US" sz="1050" dirty="0" smtClean="0"/>
              <a:t>mail</a:t>
            </a:r>
            <a:r>
              <a:rPr lang="ru-RU" sz="1050" dirty="0" smtClean="0"/>
              <a:t>  </a:t>
            </a:r>
            <a:r>
              <a:rPr lang="en-US" sz="1050" u="sng" dirty="0" smtClean="0">
                <a:hlinkClick r:id="rId2"/>
              </a:rPr>
              <a:t>edelweiss</a:t>
            </a:r>
            <a:r>
              <a:rPr lang="ru-RU" sz="1050" u="sng" dirty="0">
                <a:hlinkClick r:id="rId2"/>
              </a:rPr>
              <a:t>-</a:t>
            </a:r>
            <a:r>
              <a:rPr lang="en-US" sz="1050" u="sng" dirty="0">
                <a:hlinkClick r:id="rId2"/>
              </a:rPr>
              <a:t>center</a:t>
            </a:r>
            <a:r>
              <a:rPr lang="ru-RU" sz="1050" u="sng" dirty="0">
                <a:hlinkClick r:id="rId2"/>
              </a:rPr>
              <a:t>@</a:t>
            </a:r>
            <a:r>
              <a:rPr lang="en-US" sz="1050" u="sng" dirty="0">
                <a:hlinkClick r:id="rId2"/>
              </a:rPr>
              <a:t>mail</a:t>
            </a:r>
            <a:r>
              <a:rPr lang="ru-RU" sz="1050" u="sng" dirty="0">
                <a:hlinkClick r:id="rId2"/>
              </a:rPr>
              <a:t>.</a:t>
            </a:r>
            <a:r>
              <a:rPr lang="en-US" sz="1050" u="sng" dirty="0">
                <a:hlinkClick r:id="rId2"/>
              </a:rPr>
              <a:t>ru</a:t>
            </a:r>
            <a:endParaRPr lang="ru-RU" sz="1050" dirty="0"/>
          </a:p>
          <a:p>
            <a:r>
              <a:rPr lang="ru-RU" sz="1050" dirty="0"/>
              <a:t>	Реквизиты документов, подтверждающих полномочия на подписание документов, входящих в состав заявки на участие в открытом конкурсе, от имени и/или по поручению Участника.</a:t>
            </a:r>
          </a:p>
          <a:p>
            <a:r>
              <a:rPr lang="ru-RU" sz="1050" dirty="0"/>
              <a:t>Датировано28октября2019г.</a:t>
            </a:r>
          </a:p>
          <a:p>
            <a:r>
              <a:rPr lang="ru-RU" sz="1050" dirty="0"/>
              <a:t> </a:t>
            </a:r>
          </a:p>
          <a:p>
            <a:r>
              <a:rPr lang="ru-RU" sz="1050" dirty="0"/>
              <a:t>_________________                        Директор И.И. </a:t>
            </a:r>
            <a:r>
              <a:rPr lang="ru-RU" sz="1050" dirty="0" err="1"/>
              <a:t>Басхаева</a:t>
            </a:r>
            <a:endParaRPr lang="ru-RU" sz="1050" dirty="0"/>
          </a:p>
          <a:p>
            <a:r>
              <a:rPr lang="ru-RU" sz="1050" dirty="0"/>
              <a:t> </a:t>
            </a:r>
          </a:p>
          <a:p>
            <a:r>
              <a:rPr lang="ru-RU" sz="1100" dirty="0"/>
              <a:t> </a:t>
            </a:r>
          </a:p>
          <a:p>
            <a:endParaRPr lang="ru-RU" sz="11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6887118"/>
          </a:xfrm>
        </p:spPr>
        <p:txBody>
          <a:bodyPr>
            <a:normAutofit fontScale="47500" lnSpcReduction="20000"/>
          </a:bodyPr>
          <a:lstStyle/>
          <a:p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образовательное учреждение дополнительного образования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«Центр дополнительного образования «Эдельвейс» г.Улан-Удэ»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(МАОУ ДО «ЦДО «Эдельвейс» г.Улан-Удэ»)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Ул. Нестерова, д. 6, Улан-Удэ, 670009</a:t>
            </a:r>
          </a:p>
          <a:p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Тел./факс: (3012) 55-89-46</a:t>
            </a:r>
          </a:p>
          <a:p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mail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edelweiss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center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@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mail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://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edelweiss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center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wix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edelweiss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ОКПО 46112678, ОГРН 1020300986683</a:t>
            </a:r>
          </a:p>
          <a:p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ИНН/КПП 0323100965/032601001</a:t>
            </a:r>
          </a:p>
          <a:p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Исх. № 36 от 19.02.2019		</a:t>
            </a:r>
          </a:p>
          <a:p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образования и науки</a:t>
            </a:r>
          </a:p>
          <a:p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Республики 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Бурятия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Гарантийное письмо</a:t>
            </a:r>
          </a:p>
          <a:p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образовательное учреждение дополнительного образования «Центр дополнительного образования «Эдельвейс»» г. Улан-Удэ гарантирует привлечение на реализацию мероприятия «Реализация пилотных проектов по обновлению содержания и технологий дополнительного образования по приоритетным направлениям в рамках федерального проекта «Успех каждого ребенка» национального проекта «Образование» государственной программы РФ «Развитие образования» внебюджетные средства в объеме не менее 20 % от стоимости расходов на реализацию проекта подаваемого в составе заявки на получение гранта, при условии  регионального софинансирования Лота № 1 «Организация летних школ для детей и представителей молодежи из числа иностранных граждан на базе российских образовательных организаций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                                                                              И.И.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Басхаева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</a:t>
            </a:r>
          </a:p>
          <a:p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Исполнитель Е.Т.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Цынгунова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С.А. Зонова</a:t>
            </a:r>
          </a:p>
          <a:p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Тел: 8(3012)55-89-46                        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4710" y="116632"/>
            <a:ext cx="7327650" cy="1736616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Письмо- поддержка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(на фирменном бланке)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7700" y="1700809"/>
            <a:ext cx="6711654" cy="4547598"/>
          </a:xfrm>
        </p:spPr>
        <p:txBody>
          <a:bodyPr>
            <a:normAutofit fontScale="85000" lnSpcReduction="20000"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образования и науки Республики Бурятия берет на себя обязательство о выделении соответствующих бюджетных ассигнований в случае победы в конкурсном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отборе Национального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 «Образование» Лот №1 Организация летних школ для детей и представителей молодежи из числа иностранных граждан на базе российских образовательных организаций, в том числе на софинансирование реализации проекта «Байкальские инженерные каникулы»МАОУ ДО «ЦДО «Эдельвейс» г. Улан-Удэ».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Министр образования и                                                                Б. Б. Жалсанов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науки Республики Бурятия</a:t>
            </a:r>
          </a:p>
          <a:p>
            <a:pPr marL="0" indent="0">
              <a:buNone/>
            </a:pP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608" y="116633"/>
            <a:ext cx="6711654" cy="3816424"/>
          </a:xfrm>
        </p:spPr>
        <p:txBody>
          <a:bodyPr>
            <a:normAutofit fontScale="25000" lnSpcReduction="20000"/>
          </a:bodyPr>
          <a:lstStyle/>
          <a:p>
            <a:r>
              <a:rPr lang="ru-RU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образовательное учреждение дополнительного образования</a:t>
            </a:r>
            <a:endParaRPr lang="ru-RU" sz="4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5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«Центр дополнительного образования «Эдельвейс» г.Улан-Удэ»</a:t>
            </a:r>
            <a:endParaRPr lang="ru-RU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5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(МАОУ ДО «ЦДО «Эдельвейс» г.Улан-Удэ»)</a:t>
            </a:r>
            <a:endParaRPr lang="ru-RU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Ул. Нестерова, д. 6, Улан-Удэ, 670009</a:t>
            </a:r>
          </a:p>
          <a:p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Тел./факс: (3012) 55-89-46</a:t>
            </a:r>
          </a:p>
          <a:p>
            <a:r>
              <a:rPr lang="en-US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mail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edelweiss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center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@</a:t>
            </a:r>
            <a:r>
              <a:rPr lang="en-US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mail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://</a:t>
            </a:r>
            <a:r>
              <a:rPr lang="en-US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edelweiss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center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wix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edelweiss</a:t>
            </a:r>
            <a:endParaRPr lang="ru-RU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ОКПО 46112678, ОГРН 1020300986683</a:t>
            </a:r>
          </a:p>
          <a:p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ИНН/КПП 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0323100965/032601001</a:t>
            </a:r>
            <a:endParaRPr lang="ru-RU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 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 ___________</a:t>
            </a:r>
          </a:p>
          <a:p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№ ___________ от ___________		</a:t>
            </a:r>
          </a:p>
          <a:p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образования и науки</a:t>
            </a:r>
          </a:p>
          <a:p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Республики 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Бурятия</a:t>
            </a:r>
          </a:p>
          <a:p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Гарантийное письмо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образовательное учреждение дополнительного образования «Центр дополнительного образования «Эдельвейс»» г. Улан-Удэ гарантирует привлечение на реализацию мероприятия «Реализация пилотных проектов по обновлению содержания и технологий дополнительного образования по приоритетным направлениям в рамках федерального проекта «Успех каждого ребенка» национального проекта «Образование» государственной программы РФ «Развитие образования» внебюджетные средства в объеме не менее 20 % от стоимости расходов на реализацию проекта подаваемого в составе заявки на получение гранта, при условии  регионального 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софинансирования</a:t>
            </a:r>
            <a:endParaRPr lang="ru-RU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/>
              <a:t> 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                                                                   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И.И. </a:t>
            </a:r>
            <a:r>
              <a:rPr lang="ru-R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Басхаева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</a:t>
            </a:r>
          </a:p>
          <a:p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Исполнитель Е.Т. </a:t>
            </a:r>
            <a:r>
              <a:rPr lang="ru-RU" dirty="0" err="1"/>
              <a:t>Цынгунова</a:t>
            </a:r>
            <a:r>
              <a:rPr lang="ru-RU" dirty="0"/>
              <a:t>., С.А. Зонова</a:t>
            </a:r>
          </a:p>
          <a:p>
            <a:r>
              <a:rPr lang="ru-RU" dirty="0"/>
              <a:t>Тел: 8(3012)55-89-46                         </a:t>
            </a:r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7700" y="260649"/>
            <a:ext cx="6711654" cy="5987758"/>
          </a:xfrm>
        </p:spPr>
        <p:txBody>
          <a:bodyPr>
            <a:normAutofit fontScale="25000" lnSpcReduction="20000"/>
          </a:bodyPr>
          <a:lstStyle/>
          <a:p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образования и науки</a:t>
            </a:r>
          </a:p>
          <a:p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Республики Бурятия</a:t>
            </a:r>
          </a:p>
          <a:p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Гарантийное письмо</a:t>
            </a:r>
          </a:p>
          <a:p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образования и науки Республики Бурятия подтверждает наличие в Региональном бюджете Республики Бурятия на территории которого находится организация, бюджетных ассигнований в случае победы в конкурсном отборе: на со финансирование реализации проекта «Успех каждого ребенка», подаваемого в составе заявки; на финансирование операционных расходов на год реализации проекта и в последующие годы в соответствии с концепцией проекта. </a:t>
            </a:r>
          </a:p>
          <a:p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Пункт 7.1 документ, удостоверяющий полномочия лица, подписавшего гарантийное письмо.</a:t>
            </a:r>
          </a:p>
          <a:p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Исполнитель Е.Т. </a:t>
            </a:r>
            <a:r>
              <a:rPr lang="ru-RU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Цынгунова</a:t>
            </a: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С.А. Зонова</a:t>
            </a:r>
          </a:p>
          <a:p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Тел: 8(3012)55-89-46                          </a:t>
            </a:r>
          </a:p>
          <a:p>
            <a:pPr marL="0" indent="0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404665"/>
            <a:ext cx="7848872" cy="5843742"/>
          </a:xfrm>
        </p:spPr>
        <p:txBody>
          <a:bodyPr>
            <a:normAutofit fontScale="25000" lnSpcReduction="20000"/>
          </a:bodyPr>
          <a:lstStyle/>
          <a:p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Комитет по образованию </a:t>
            </a:r>
          </a:p>
          <a:p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Администрации г.Улан-Удэ           Республики Бурятия</a:t>
            </a:r>
          </a:p>
          <a:p>
            <a:pPr marL="0" indent="0">
              <a:buNone/>
            </a:pPr>
            <a:endParaRPr lang="ru-RU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Гарантийное письмо</a:t>
            </a:r>
          </a:p>
          <a:p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Комитет по образованию Администрации г. Улан-Удэ подтверждает согласие на участие и Муниципального автономного образовательного учреждения дополнительного образования «Центр дополнительного образования «Эдельвейс» в реализации пилотных проектов по обновлению содержания и технологий дополнительного образования по приоритетным направлениям в рамках федерального проекта «Успех каждого ребенка» национального проекта «Образования» государственной программы Российской Федерации «Развитие образования».</a:t>
            </a:r>
          </a:p>
          <a:p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Председатель                                                                                                      У.С. Афанасьева </a:t>
            </a:r>
          </a:p>
          <a:p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Комитета по образованию г. Улан-Удэ                                            </a:t>
            </a:r>
          </a:p>
          <a:p>
            <a:pPr marL="0" indent="0">
              <a:buNone/>
            </a:pPr>
            <a:endParaRPr lang="ru-RU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Исполнитель Е.Т.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Цынгунова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С.А. Зонова</a:t>
            </a:r>
          </a:p>
          <a:p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Тел: 8(3012)55-89-46                         </a:t>
            </a:r>
          </a:p>
          <a:p>
            <a:pPr marL="0" indent="0">
              <a:buNone/>
            </a:pPr>
            <a:endParaRPr lang="ru-RU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173872869"/>
              </p:ext>
            </p:extLst>
          </p:nvPr>
        </p:nvGraphicFramePr>
        <p:xfrm>
          <a:off x="428596" y="714357"/>
          <a:ext cx="8265238" cy="18764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71472" y="2819400"/>
            <a:ext cx="8072494" cy="2609864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 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летних школ для детей и представителей молодежи из числа иностранных граждан на базе Российских образовательных организаций.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7700" y="692697"/>
            <a:ext cx="6711654" cy="5555710"/>
          </a:xfrm>
        </p:spPr>
        <p:txBody>
          <a:bodyPr>
            <a:normAutofit fontScale="25000" lnSpcReduction="20000"/>
          </a:bodyPr>
          <a:lstStyle/>
          <a:p>
            <a:r>
              <a:rPr lang="ru-RU" dirty="0"/>
              <a:t>№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____                                                                                  В конкурсную комиссию</a:t>
            </a:r>
          </a:p>
          <a:p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просвещения </a:t>
            </a:r>
          </a:p>
          <a:p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   </a:t>
            </a:r>
          </a:p>
          <a:p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Комитет по образованию Администрации г. </a:t>
            </a:r>
            <a:r>
              <a:rPr lang="ru-RU" sz="5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Улан-Удэдает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согласие  Муниципальному автономному образовательному учреждению дополнительного образования «Центр дополнительного образования «Эдельвейс»» г. Улан-Удэ на участие в Конкурсном отборе реализации федерального проекта «Успех каждого ребенка» национального проекта «Образование». Лот №1: организация летних школ для детей и представителей молодежи из числа иностранных граждан на базе Российских образовательных организаций.</a:t>
            </a:r>
          </a:p>
          <a:p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Председатель Комитета                                                  У.С. Афанасьева</a:t>
            </a:r>
          </a:p>
          <a:p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образованию Администрации </a:t>
            </a:r>
          </a:p>
          <a:p>
            <a:r>
              <a:rPr lang="ru-RU" sz="5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Улан-Удэ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dirty="0"/>
              <a:t> </a:t>
            </a:r>
          </a:p>
          <a:p>
            <a:pPr marL="0" indent="0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7700" y="332656"/>
            <a:ext cx="6711654" cy="5915751"/>
          </a:xfrm>
        </p:spPr>
        <p:txBody>
          <a:bodyPr>
            <a:no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конкурсную комиссию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просвещения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  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Комитет по образованию Администрации г. Улан-Удэ уведомляет о том, что Муниципальное автономное образовательное учреждение дополнительного образования «Центр дополнительного образования «Эдельвейс»» г. Улан-Удэ не находится в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процессе ликвидации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подлежит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процедуре реорганизации.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Председатель Комитета                                            У.С. Афанасьева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образованию Администрации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г.Улан-Удэ</a:t>
            </a:r>
          </a:p>
          <a:p>
            <a:endParaRPr lang="ru-RU" sz="16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5837" y="404664"/>
            <a:ext cx="7055380" cy="1400530"/>
          </a:xfrm>
        </p:spPr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Типичные ошибки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7700" y="1340769"/>
            <a:ext cx="6711654" cy="4907638"/>
          </a:xfrm>
        </p:spPr>
        <p:txBody>
          <a:bodyPr>
            <a:normAutofit fontScale="92500" lnSpcReduction="20000"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конкурсе не поддерживается данное направление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Закончен срок приема заявок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превышает сумму гранта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не соответствует требованиям подачи заявки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Статус заявителя не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соответствует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требованиям.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Цели и задачи проекта не соответствуют требованиям конкурса.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714356"/>
            <a:ext cx="8229600" cy="4526280"/>
          </a:xfrm>
          <a:solidFill>
            <a:schemeClr val="accent3">
              <a:lumMod val="7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ru-RU" b="1" i="1" dirty="0"/>
          </a:p>
          <a:p>
            <a:r>
              <a:rPr lang="ru-RU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пугайтесь</a:t>
            </a:r>
            <a:r>
              <a:rPr lang="ru-RU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buNone/>
            </a:pPr>
            <a:r>
              <a:rPr 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отчаивайтесь!</a:t>
            </a:r>
          </a:p>
          <a:p>
            <a:pPr algn="ctr"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Желаем </a:t>
            </a:r>
            <a:r>
              <a:rPr 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успехов!</a:t>
            </a:r>
          </a:p>
          <a:p>
            <a:pPr algn="r">
              <a:buNone/>
            </a:pP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888050"/>
          </a:xfrm>
        </p:spPr>
        <p:txBody>
          <a:bodyPr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Опись документов</a:t>
            </a: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62528604"/>
              </p:ext>
            </p:extLst>
          </p:nvPr>
        </p:nvGraphicFramePr>
        <p:xfrm>
          <a:off x="683568" y="1461897"/>
          <a:ext cx="8010054" cy="5054069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60243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44465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63733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32562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22882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/>
                        <a:t>№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/>
                        <a:t>п</a:t>
                      </a:r>
                      <a:r>
                        <a:rPr lang="ru-RU" sz="1600" dirty="0"/>
                        <a:t>/</a:t>
                      </a:r>
                      <a:r>
                        <a:rPr lang="ru-RU" sz="1600" dirty="0" err="1"/>
                        <a:t>п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33" marR="5593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/>
                        <a:t>Название документа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33" marR="5593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/>
                        <a:t>Количество страниц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33" marR="5593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/>
                        <a:t>Номер страницы, с которой начинается документ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33" marR="55933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2196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1.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33" marR="559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Титульный лист заявки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33" marR="5593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/>
                        <a:t>1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33" marR="5593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33" marR="55933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5186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2.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33" marR="559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/>
                        <a:t>Письмо об участии в конкурсном отборе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33" marR="5593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/>
                        <a:t>2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33" marR="5593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/>
                        <a:t>2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33" marR="55933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99645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3.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33" marR="559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Опись документов, входящих в состав заявки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33" marR="5593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/>
                        <a:t>3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33" marR="5593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/>
                        <a:t>4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33" marR="55933" marT="0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99645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4.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33" marR="559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/>
                        <a:t>Информация об организации- Участнике Конкурса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33" marR="5593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5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33" marR="5593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/>
                        <a:t>7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33" marR="55933" marT="0" marB="0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5186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5.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33" marR="559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/>
                        <a:t>Описание проекта (концепция проекта)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33" marR="5593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24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33" marR="5593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/>
                        <a:t>13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33" marR="55933" marT="0" marB="0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Содержимое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90734582"/>
              </p:ext>
            </p:extLst>
          </p:nvPr>
        </p:nvGraphicFramePr>
        <p:xfrm>
          <a:off x="357158" y="559559"/>
          <a:ext cx="8229600" cy="6037793"/>
        </p:xfrm>
        <a:graphic>
          <a:graphicData uri="http://schemas.openxmlformats.org/drawingml/2006/table">
            <a:tbl>
              <a:tblPr firstRow="1" bandRow="1">
                <a:tableStyleId>{775DCB02-9BB8-47FD-8907-85C794F793BA}</a:tableStyleId>
              </a:tblPr>
              <a:tblGrid>
                <a:gridCol w="85725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50072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8581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858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86858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6.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Гарантийное письмо о привлечении собственных (привлеченных внебюджетных) средств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37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99959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Гарантийное письмо, подтверждающее наличие в бюджете субъекта Российской Федерации, на территории которого находится организация, бюджетных ассигнований (обязательство о выделении соответствующих бюджетных ассигнований в случае победы в конкурсном отборе)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- на софинансирование    реализации проекта, подаваемого в составе заявки;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- на финансирование операционных расходов на год реализации проекта и в последующие годы в соответствии с концепцией проекта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38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16961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8.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Копия лицензии на осуществление образовательной деятельности по дополнительным общеобразовательным программам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39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66809881"/>
              </p:ext>
            </p:extLst>
          </p:nvPr>
        </p:nvGraphicFramePr>
        <p:xfrm>
          <a:off x="500034" y="857232"/>
          <a:ext cx="8229600" cy="5596104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57150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28641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0013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37155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9996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/>
                        <a:t>9.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Документ, подтверждающий согласие учредителя на участие в Конкурсном отборе и (или) совершение крупной сделки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/>
                        <a:t>1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41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13845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10.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/>
                        <a:t>Письмо –уведомление, о том, что на дату подачи заявки организация не находится в процессе ликвидации или реорганизации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42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13845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11.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Копии документов, подтверждающих полномочия лиц, подписывающих заявку (руководитель, главный бухгалтер)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43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31955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12.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Выписка из Единого государственного реестра юридических лиц, полученная не ранее шести месяцев до дня размещения на сайте Минпросвящения России объявления о проведении конкурсного отбора (или нотариально заверенная копия выписки)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14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/>
                        <a:t>45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Концепция проекта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7700" y="1412777"/>
            <a:ext cx="6711654" cy="4835630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– чем интересен Ваш проект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 проекта – решение поставленной проблемы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– не более 4-х, конкретных логически выстроенных.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Целевая аудитория.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Целевая аудитория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340768"/>
            <a:ext cx="8583862" cy="5184576"/>
          </a:xfrm>
        </p:spPr>
        <p:txBody>
          <a:bodyPr>
            <a:normAutofit fontScale="25000" lnSpcReduction="20000"/>
          </a:bodyPr>
          <a:lstStyle/>
          <a:p>
            <a:r>
              <a:rPr lang="ru-RU" sz="1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Целевая аудитория — это социальная группа, ради которой делается проект. Чем более точный портрет целевой аудитории имеется, тем проще выявить её проблемы, найти способы решения проблем. </a:t>
            </a:r>
          </a:p>
          <a:p>
            <a:r>
              <a:rPr lang="ru-RU" sz="1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Охарактеризовать целевую аудиторию можно по следующим критериям:</a:t>
            </a:r>
          </a:p>
          <a:p>
            <a:pPr lvl="0"/>
            <a:r>
              <a:rPr lang="ru-RU" sz="1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Возраст.</a:t>
            </a:r>
          </a:p>
          <a:p>
            <a:pPr lvl="0"/>
            <a:r>
              <a:rPr lang="ru-RU" sz="1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Количество. Лучше указать примерное количество участников будущих мероприятий. </a:t>
            </a:r>
          </a:p>
          <a:p>
            <a:pPr lvl="0"/>
            <a:r>
              <a:rPr lang="ru-RU" sz="1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Социальный статус (дети, школьники, студенты).</a:t>
            </a:r>
          </a:p>
          <a:p>
            <a:pPr lvl="0"/>
            <a:r>
              <a:rPr lang="ru-RU" sz="1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География. Географическая территория должна не противоречить той, что указана в уставе организации</a:t>
            </a:r>
            <a:r>
              <a:rPr lang="ru-RU" sz="1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FFFF00"/>
              </a:solidFill>
            </a:endParaRPr>
          </a:p>
          <a:p>
            <a:endParaRPr lang="ru-RU" dirty="0">
              <a:solidFill>
                <a:srgbClr val="FFFF00"/>
              </a:solidFill>
            </a:endParaRPr>
          </a:p>
          <a:p>
            <a:endParaRPr lang="ru-RU" dirty="0">
              <a:solidFill>
                <a:srgbClr val="FFFF00"/>
              </a:solidFill>
            </a:endParaRPr>
          </a:p>
          <a:p>
            <a:endParaRPr lang="ru-RU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Ожидаемые эффекты: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84710" y="1340768"/>
            <a:ext cx="8191746" cy="4907638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Описываются те конкретные изменения, которые произойдут в результате осуществления проекта.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должны выражаться в конкретных, измеряемых единицах.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Например,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«Байкальские инженерные каникулы» позволит обучающимся определиться в будущей профессии.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882</TotalTime>
  <Words>1280</Words>
  <Application>Microsoft Office PowerPoint</Application>
  <PresentationFormat>Экран (4:3)</PresentationFormat>
  <Paragraphs>304</Paragraphs>
  <Slides>33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9" baseType="lpstr">
      <vt:lpstr>Arial</vt:lpstr>
      <vt:lpstr>Calibri</vt:lpstr>
      <vt:lpstr>Century Gothic</vt:lpstr>
      <vt:lpstr>Times New Roman</vt:lpstr>
      <vt:lpstr>Wingdings 3</vt:lpstr>
      <vt:lpstr>Ион</vt:lpstr>
      <vt:lpstr>КАК НАПИСАТЬ ГРАНТ</vt:lpstr>
      <vt:lpstr>Презентация PowerPoint</vt:lpstr>
      <vt:lpstr>Презентация PowerPoint</vt:lpstr>
      <vt:lpstr>Опись документов</vt:lpstr>
      <vt:lpstr>Презентация PowerPoint</vt:lpstr>
      <vt:lpstr>Презентация PowerPoint</vt:lpstr>
      <vt:lpstr>Концепция проекта</vt:lpstr>
      <vt:lpstr>Целевая аудитория</vt:lpstr>
      <vt:lpstr>Ожидаемые эффекты:</vt:lpstr>
      <vt:lpstr>Нормативно-правовая база </vt:lpstr>
      <vt:lpstr>Описание объекта </vt:lpstr>
      <vt:lpstr>Материальное обеспечение объекта</vt:lpstr>
      <vt:lpstr>Кадровое обеспечение</vt:lpstr>
      <vt:lpstr>Направление и структура летней школы Пример, образовательная программа: «Байкальские инженерные каникулы»  </vt:lpstr>
      <vt:lpstr>Планирование деятельности  проекта</vt:lpstr>
      <vt:lpstr>Презентация PowerPoint</vt:lpstr>
      <vt:lpstr>Дорожная карта</vt:lpstr>
      <vt:lpstr>Приложения 1. Инфраструктурный лист (планируемые к закупке образовательного оборудования)</vt:lpstr>
      <vt:lpstr>Приложения </vt:lpstr>
      <vt:lpstr>Приложения</vt:lpstr>
      <vt:lpstr> Приложения 4. Ожидаемые результаты реализации проекта      </vt:lpstr>
      <vt:lpstr>Смета расходов</vt:lpstr>
      <vt:lpstr>  Образцы документов согласно описи Конкурсной документации</vt:lpstr>
      <vt:lpstr>Презентация PowerPoint</vt:lpstr>
      <vt:lpstr>Презентация PowerPoint</vt:lpstr>
      <vt:lpstr>Письмо- поддержка  (на фирменном бланке)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Типичные ошибки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ОФОРМИТЬ ГРАНТ</dc:title>
  <dc:creator>TitovPrK</dc:creator>
  <cp:lastModifiedBy>packard bell</cp:lastModifiedBy>
  <cp:revision>73</cp:revision>
  <dcterms:created xsi:type="dcterms:W3CDTF">2020-01-15T05:16:05Z</dcterms:created>
  <dcterms:modified xsi:type="dcterms:W3CDTF">2020-01-20T16:22:44Z</dcterms:modified>
</cp:coreProperties>
</file>