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72" r:id="rId1"/>
  </p:sldMasterIdLst>
  <p:notesMasterIdLst>
    <p:notesMasterId r:id="rId11"/>
  </p:notesMasterIdLst>
  <p:handoutMasterIdLst>
    <p:handoutMasterId r:id="rId12"/>
  </p:handoutMasterIdLst>
  <p:sldIdLst>
    <p:sldId id="256" r:id="rId2"/>
    <p:sldId id="275" r:id="rId3"/>
    <p:sldId id="257" r:id="rId4"/>
    <p:sldId id="269" r:id="rId5"/>
    <p:sldId id="273" r:id="rId6"/>
    <p:sldId id="270" r:id="rId7"/>
    <p:sldId id="274" r:id="rId8"/>
    <p:sldId id="262" r:id="rId9"/>
    <p:sldId id="263" r:id="rId10"/>
  </p:sldIdLst>
  <p:sldSz cx="9144000" cy="5143500" type="screen16x9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CC"/>
    <a:srgbClr val="00CC00"/>
    <a:srgbClr val="FFCCCC"/>
    <a:srgbClr val="FFCCFF"/>
    <a:srgbClr val="CC00CC"/>
    <a:srgbClr val="FF99FF"/>
    <a:srgbClr val="CCECFF"/>
    <a:srgbClr val="CCFFC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5366" autoAdjust="0"/>
  </p:normalViewPr>
  <p:slideViewPr>
    <p:cSldViewPr>
      <p:cViewPr>
        <p:scale>
          <a:sx n="100" d="100"/>
          <a:sy n="100" d="100"/>
        </p:scale>
        <p:origin x="-1860" y="-79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1" y="1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EC168-0A61-4B45-B5F6-591126BCCC12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1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F41CB1-0C80-46F5-9938-F70C9CAE19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673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8BF1E-458F-44F2-882A-E13917829EE2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675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2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36CD5-E028-4C83-8AB0-A9173F26F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596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36CD5-E028-4C83-8AB0-A9173F26F24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744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7" y="2857503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5" y="2922758"/>
            <a:ext cx="3733801" cy="14401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5" y="3086375"/>
            <a:ext cx="3733801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3123302"/>
            <a:ext cx="1965960" cy="13716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3149679"/>
            <a:ext cx="1965960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2971800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304573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2737246"/>
            <a:ext cx="9144000" cy="18312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" y="2756646"/>
            <a:ext cx="9144001" cy="10550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2732318"/>
            <a:ext cx="2729950" cy="1863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1"/>
            <a:ext cx="9144000" cy="2776275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801418"/>
            <a:ext cx="8458200" cy="1102519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2924953"/>
            <a:ext cx="4953000" cy="131445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3154680"/>
            <a:ext cx="960120" cy="342900"/>
          </a:xfrm>
        </p:spPr>
        <p:txBody>
          <a:bodyPr/>
          <a:lstStyle/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3153966"/>
            <a:ext cx="1295400" cy="3429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852"/>
            <a:ext cx="747712" cy="27432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857250"/>
            <a:ext cx="1905000" cy="41148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857250"/>
            <a:ext cx="6248400" cy="41148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19522"/>
            <a:ext cx="8229600" cy="540060"/>
          </a:xfrm>
        </p:spPr>
        <p:txBody>
          <a:bodyPr/>
          <a:lstStyle/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7594"/>
            <a:ext cx="8229600" cy="3763308"/>
          </a:xfrm>
        </p:spPr>
        <p:txBody>
          <a:bodyPr/>
          <a:lstStyle/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  <a:p>
            <a:pPr lvl="3" eaLnBrk="1" latinLnBrk="0" hangingPunct="1"/>
            <a:r>
              <a:rPr lang="ru-RU" dirty="0" smtClean="0"/>
              <a:t>Четвертый уровень</a:t>
            </a:r>
          </a:p>
          <a:p>
            <a:pPr lvl="4" eaLnBrk="1" latinLnBrk="0" hangingPunct="1"/>
            <a:r>
              <a:rPr lang="ru-RU" dirty="0" smtClean="0"/>
              <a:t>Пятый уровень</a:t>
            </a:r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485901"/>
            <a:ext cx="7772400" cy="1021556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25316"/>
            <a:ext cx="7772400" cy="1132284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857250"/>
            <a:ext cx="8382000" cy="802386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83728"/>
            <a:ext cx="4041648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30" y="1683728"/>
            <a:ext cx="4041775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031389"/>
            <a:ext cx="4041648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9" y="2031389"/>
            <a:ext cx="4041775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2386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459486"/>
            <a:ext cx="957264" cy="342900"/>
          </a:xfrm>
        </p:spPr>
        <p:txBody>
          <a:bodyPr/>
          <a:lstStyle/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459486"/>
            <a:ext cx="1325880" cy="3429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1704"/>
            <a:ext cx="762000" cy="274320"/>
          </a:xfrm>
        </p:spPr>
        <p:txBody>
          <a:bodyPr/>
          <a:lstStyle/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826477"/>
            <a:ext cx="3383280" cy="658368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1508045"/>
            <a:ext cx="3383280" cy="346329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582215"/>
            <a:ext cx="5102352" cy="43891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7" y="831870"/>
            <a:ext cx="586803" cy="3511228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857250"/>
            <a:ext cx="4572000" cy="3429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2455733"/>
            <a:ext cx="2590800" cy="1887367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275116"/>
            <a:ext cx="9144000" cy="6330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232997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231209"/>
            <a:ext cx="9144001" cy="6858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7" y="270187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5" y="330085"/>
            <a:ext cx="3733801" cy="135026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373128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44170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1501"/>
            <a:ext cx="57626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1501"/>
            <a:ext cx="27432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1501"/>
            <a:ext cx="9144" cy="466344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1501"/>
            <a:ext cx="27432" cy="466344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285"/>
            <a:ext cx="54864" cy="438912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285"/>
            <a:ext cx="9144" cy="438912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01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87068"/>
            <a:ext cx="8229600" cy="324383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459486"/>
            <a:ext cx="957264" cy="3429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C60FBBA-5FCF-417F-8733-00F87F0931E6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459486"/>
            <a:ext cx="1325880" cy="3429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5E3DD19-9962-4CD3-87F8-623CA13B3BF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  <p:sldLayoutId id="2147484579" r:id="rId7"/>
    <p:sldLayoutId id="2147484580" r:id="rId8"/>
    <p:sldLayoutId id="2147484581" r:id="rId9"/>
    <p:sldLayoutId id="2147484582" r:id="rId10"/>
    <p:sldLayoutId id="2147484583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195486"/>
            <a:ext cx="8784976" cy="2538282"/>
          </a:xfrm>
        </p:spPr>
        <p:txBody>
          <a:bodyPr anchor="ctr">
            <a:noAutofit/>
          </a:bodyPr>
          <a:lstStyle/>
          <a:p>
            <a:pPr algn="ctr"/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Организация медицинского обеспечения летней оздоровительной </a:t>
            </a:r>
            <a:r>
              <a:rPr lang="ru-RU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кампании детей</a:t>
            </a:r>
            <a:endParaRPr lang="ru-RU" sz="2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3435846"/>
            <a:ext cx="8064896" cy="102641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Логина Н.Ю.,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заместитель министра здравоохранения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Республики Бурятия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94901" y="4610456"/>
            <a:ext cx="2576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14 февраля 2020 г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39200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О лицензировании медицинской </a:t>
            </a:r>
            <a:r>
              <a:rPr lang="ru-RU" sz="2800" dirty="0"/>
              <a:t>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7594"/>
            <a:ext cx="8784976" cy="3763308"/>
          </a:xfrm>
        </p:spPr>
        <p:txBody>
          <a:bodyPr>
            <a:normAutofit fontScale="925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04.05.2011 №99-ФЗ «О лицензировании отдельных видов деятельности». 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 32 лагерей различных типов и форм собственности имеют лицензию на осуществление медицинской деятельности 31 оздоровительных учреждений (96,7 %).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Хэжэнгээ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Кижингинского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района не имеет лицензии на осуществление медицинской деятельности.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167589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5526"/>
            <a:ext cx="8229600" cy="540060"/>
          </a:xfrm>
        </p:spPr>
        <p:txBody>
          <a:bodyPr>
            <a:noAutofit/>
          </a:bodyPr>
          <a:lstStyle/>
          <a:p>
            <a:pPr algn="ctr"/>
            <a:r>
              <a:rPr lang="ru-RU" sz="2000" dirty="0"/>
              <a:t>Приказ Минздрава России от 13.06.2018 N 327н «Об утверждении Порядка оказания медицинской помощи несовершеннолетним в период оздоровления и организованного </a:t>
            </a:r>
            <a:r>
              <a:rPr lang="ru-RU" sz="2000" dirty="0" smtClean="0"/>
              <a:t>отдыха»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43558"/>
            <a:ext cx="8784976" cy="4087344"/>
          </a:xfrm>
        </p:spPr>
        <p:txBody>
          <a:bodyPr>
            <a:noAutofit/>
          </a:bodyPr>
          <a:lstStyle/>
          <a:p>
            <a:pPr algn="just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2628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Порядок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оказания медицинской помощи несовершеннолетним в период оздоровления и организованного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отдыха</a:t>
            </a:r>
          </a:p>
          <a:p>
            <a:pPr marL="452628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Рекомендуемые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штатные нормативы медицинского пункта организаций отдыха детей и их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оздоровления</a:t>
            </a:r>
          </a:p>
          <a:p>
            <a:pPr marL="452628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Стандарт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оснащения медицинского пункта организаций отдыха детей и их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оздоровления</a:t>
            </a:r>
          </a:p>
          <a:p>
            <a:pPr marL="452628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Перечень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лекарственных препаратов для медицинского применения и медицинских изделий, необходимых для оказания медицинской помощи в медицинском пункте организации отдыха детей и их оздоровления 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2628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Требования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 комплектации медицинскими изделиями укладки для оказания первой помощи в детских лагерях палаточного типа с численностью несовершеннолетних менее 100 человек</a:t>
            </a:r>
          </a:p>
          <a:p>
            <a:pPr algn="just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 algn="just">
              <a:buNone/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9728" indent="0" algn="just">
              <a:buNone/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68738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200" b="1" dirty="0"/>
              <a:t>Порядок оказания медицинской помощи несовершеннолетним в период оздоровления и организованного </a:t>
            </a:r>
            <a:r>
              <a:rPr lang="ru-RU" sz="2200" b="1" dirty="0" smtClean="0"/>
              <a:t>отдыха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67594"/>
            <a:ext cx="8640960" cy="376330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Правила оказания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медицинской помощи несовершеннолетним в период оздоровления и организованного отдыха в организациях отдыха детей и их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оздоровления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Медицинские п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ротивопоказания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пребывания 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организациях отдыха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приема несовершеннолетних в организации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отдыха (наличие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медицинской справки о состоянии здоровья ребенка, отъезжающего в организацию отдыха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детей)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Оказание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медицинской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помощи несовершеннолетним в период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отдыха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Важно!!!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оказания медицинской помощи несовершеннолетним в период оздоровления и отдыха в организациях осуществляется этими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организациями (п. Порядка)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Квалификационные требования к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медицинским работникам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(врач-педиатр, врач общей практики, фельдшер, медицинская сестра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Требования к организации и функционирования медицинского пункта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936322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11510"/>
            <a:ext cx="8712968" cy="54006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Рекомендуемые штатные нормативы медицинского пункта организаций отдыха детей и их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оздоровления (приложение №1)</a:t>
            </a:r>
            <a:endParaRPr lang="ru-RU" sz="3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9759683"/>
              </p:ext>
            </p:extLst>
          </p:nvPr>
        </p:nvGraphicFramePr>
        <p:xfrm>
          <a:off x="179512" y="987574"/>
          <a:ext cx="8856984" cy="39696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6176"/>
                <a:gridCol w="3682209"/>
                <a:gridCol w="4858599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N п/п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Наименование должности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Количество должностей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22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Врач-педиатр или врач общей практики (семейный врач)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 менее 1 на 200 несовершеннолетних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4,5 для обеспечения круглосуточной работы 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Врач-педиатр или врач общей практики (семейный врач) или фельдшер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 менее 1 на 200 несовершеннолетних 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22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Врач-педиатр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 менее 1 на 100 несовершеннолетних, нуждающихся в соблюдении режима лечения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06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Медицинская сестра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на 100 несовершеннолетних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на 50 несовершеннолетних, нуждающихся в соблюдении режима лечения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4,5 для обеспечения круглосуточной работы 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54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Медицинская сестра диетическая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 более 1 на 200 несовершеннолетних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54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Санитарка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на медицинский пункт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39011" marR="39011" marT="64180" marB="641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47121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Стандарт оснащения медицинского пункта организаций отдыха детей и их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оздоровления (Приложение №2)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Требования к комплектации медицинскими изделиями укладки для оказания первой помощи в детских лагерях палаточного типа с численностью несовершеннолетних менее 100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человек (Приложение №4)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85744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83518"/>
            <a:ext cx="8784976" cy="54006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/>
              <a:t>Перечень лекарственных препаратов для медицинского применения и медицинских изделий, необходимых для оказания медицинской помощи в медицинском пункте организации отдыха детей и их оздоровления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75606"/>
            <a:ext cx="8712968" cy="3655296"/>
          </a:xfrm>
        </p:spPr>
        <p:txBody>
          <a:bodyPr>
            <a:normAutofit lnSpcReduction="10000"/>
          </a:bodyPr>
          <a:lstStyle/>
          <a:p>
            <a:pPr marL="109728" indent="0" algn="just">
              <a:buNone/>
            </a:pPr>
            <a:r>
              <a:rPr lang="ru-RU" sz="2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Важно!!!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Приказ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Минздрава России от 17.07.2019 № 544н «О внесении изменения в приказ Министерства здравоохранения Российской Федерации от 13 июня 2018 г. N 327н «Об утверждении Порядка оказания медицинской помощи несовершеннолетним в период оздоровления и организованного отдыха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just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перечень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лекарственных препаратов для медицинского применения и медицинских изделий, необходимых для оказания медицинской помощи в медицинском пункте организации отдыха детей и их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оздоровления (приложение №3)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29050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9542"/>
            <a:ext cx="8640960" cy="54006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Обязанности</a:t>
            </a:r>
            <a:r>
              <a:rPr lang="ru-RU" sz="1800" b="1" dirty="0" smtClean="0"/>
              <a:t> </a:t>
            </a:r>
            <a:r>
              <a:rPr lang="ru-RU" sz="1800" b="1" dirty="0" smtClean="0"/>
              <a:t>медицинского персонала </a:t>
            </a:r>
            <a:r>
              <a:rPr lang="ru-RU" sz="1800" b="1" dirty="0"/>
              <a:t>в соответствии С</a:t>
            </a:r>
            <a:r>
              <a:rPr lang="ru-RU" sz="1800" b="1" dirty="0" smtClean="0"/>
              <a:t>анПиН </a:t>
            </a:r>
            <a:r>
              <a:rPr lang="ru-RU" sz="1800" b="1" dirty="0"/>
              <a:t>2.4.4.3155-13 </a:t>
            </a:r>
            <a:r>
              <a:rPr lang="ru-RU" sz="1800" b="1" dirty="0" smtClean="0"/>
              <a:t>«Санитарно-эпидемиологические </a:t>
            </a:r>
            <a:r>
              <a:rPr lang="ru-RU" sz="1800" b="1" dirty="0"/>
              <a:t>требования к устройству, содержанию и организации работы стационарных организаций отдыха и оздоровления </a:t>
            </a:r>
            <a:r>
              <a:rPr lang="ru-RU" sz="1800" b="1" dirty="0" smtClean="0"/>
              <a:t>детей»</a:t>
            </a: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35646"/>
            <a:ext cx="8784976" cy="334837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рганизация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питания (качества поступающей продукции, условий ее хранения, соблюдения сроков реализации, технологии приготовления и качества готовой пищи; санитарного состояния и содержания столовой; качества мытья посуды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Выполнения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суточных норм и режима питания, отбора суточной пробы, организации питьевого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режима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Ежедневный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осмотр персонала столовой и детей - дежурных по кухне на наличие гнойничковых заболеваний кожи, катаральных явлений верхних дыхательных путей, опрос на наличие дисфункции желудочно-кишечной системы. Результаты осмотра заносятся в журнал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здоровья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/>
          </a:p>
          <a:p>
            <a:endParaRPr lang="ru-RU" dirty="0" smtClean="0"/>
          </a:p>
          <a:p>
            <a:pPr marL="109728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87902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/>
              <a:t>Профилактика острых заболеваний, обострения хронических заболеваний, травматизма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В период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летней 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оздоровительной кампании необходимо обязательное проведение игр, конкурсов, викторин, в том числе направленных на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формирование здорового образа жизни, борьбы с пагубными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привычками,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безопасность 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на дорогах и профилактику травматизма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ru-RU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В целях снижения смертности от ДТП транспортировка организованных групп детей к месту оздоровления осуществляется в сопровождении сотрудников ГИБДД.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309260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10772</TotalTime>
  <Words>707</Words>
  <Application>Microsoft Office PowerPoint</Application>
  <PresentationFormat>Экран (16:9)</PresentationFormat>
  <Paragraphs>76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Городская</vt:lpstr>
      <vt:lpstr> Организация медицинского обеспечения летней оздоровительной кампании детей</vt:lpstr>
      <vt:lpstr>О лицензировании медицинской деятельности</vt:lpstr>
      <vt:lpstr>Приказ Минздрава России от 13.06.2018 N 327н «Об утверждении Порядка оказания медицинской помощи несовершеннолетним в период оздоровления и организованного отдыха»</vt:lpstr>
      <vt:lpstr>Порядок оказания медицинской помощи несовершеннолетним в период оздоровления и организованного отдыха</vt:lpstr>
      <vt:lpstr>Рекомендуемые штатные нормативы медицинского пункта организаций отдыха детей и их оздоровления (приложение №1)</vt:lpstr>
      <vt:lpstr>Презентация PowerPoint</vt:lpstr>
      <vt:lpstr>Перечень лекарственных препаратов для медицинского применения и медицинских изделий, необходимых для оказания медицинской помощи в медицинском пункте организации отдыха детей и их оздоровления </vt:lpstr>
      <vt:lpstr>Обязанности медицинского персонала в соответствии СанПиН 2.4.4.3155-13 «Санитарно-эпидемиологические требования к устройству, содержанию и организации работы стационарных организаций отдыха и оздоровления детей»</vt:lpstr>
      <vt:lpstr>Профилактика острых заболеваний, обострения хронических заболеваний, травматизма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 реализации Указа Президента Российской Федерации от 07.05.2012 года  № 598 «О совершенствовании государственной политики в сфере здравоохранения» и Плана мероприятий («дорожной карты»)  "Изменения в отраслях социальной сферы, направленные на повышение эффективности здравоохранения в Республике Бурятия» по снижению  смертности населения Республики Бурятия за 9 месяцев 2013 года»</dc:title>
  <dc:creator>Перинова ЛН</dc:creator>
  <cp:lastModifiedBy>Логина НЮ</cp:lastModifiedBy>
  <cp:revision>895</cp:revision>
  <cp:lastPrinted>2019-10-17T05:45:23Z</cp:lastPrinted>
  <dcterms:created xsi:type="dcterms:W3CDTF">2013-11-14T01:38:21Z</dcterms:created>
  <dcterms:modified xsi:type="dcterms:W3CDTF">2020-02-14T04:43:34Z</dcterms:modified>
</cp:coreProperties>
</file>