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8" r:id="rId2"/>
    <p:sldId id="320" r:id="rId3"/>
    <p:sldId id="315" r:id="rId4"/>
    <p:sldId id="322" r:id="rId5"/>
    <p:sldId id="319" r:id="rId6"/>
    <p:sldId id="317" r:id="rId7"/>
    <p:sldId id="316" r:id="rId8"/>
    <p:sldId id="31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5DE"/>
    <a:srgbClr val="4583D5"/>
    <a:srgbClr val="FFCC00"/>
    <a:srgbClr val="2EA1FE"/>
    <a:srgbClr val="000000"/>
    <a:srgbClr val="FFFFFF"/>
    <a:srgbClr val="DEEBF7"/>
    <a:srgbClr val="2F9FFA"/>
    <a:srgbClr val="1B94F0"/>
    <a:srgbClr val="C18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2674" autoAdjust="0"/>
  </p:normalViewPr>
  <p:slideViewPr>
    <p:cSldViewPr snapToGrid="0">
      <p:cViewPr varScale="1">
        <p:scale>
          <a:sx n="81" d="100"/>
          <a:sy n="81" d="100"/>
        </p:scale>
        <p:origin x="-78" y="-4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65"/>
    </p:cViewPr>
  </p:sorterViewPr>
  <p:notesViewPr>
    <p:cSldViewPr snapToGrid="0">
      <p:cViewPr varScale="1">
        <p:scale>
          <a:sx n="50" d="100"/>
          <a:sy n="50" d="100"/>
        </p:scale>
        <p:origin x="263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1F12E-E517-4C1A-A46C-B9A2F4B65DB7}" type="datetimeFigureOut">
              <a:rPr lang="ru-RU" smtClean="0"/>
              <a:t>14.02.2020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7A783F-5D47-4631-AB68-4895126B7C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20677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AA289-939B-4854-85A6-C4705C376AFE}" type="datetimeFigureOut">
              <a:rPr lang="ru-RU" smtClean="0"/>
              <a:t>14.02.2020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633FF-6EB7-4A9D-88FD-25506869002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2948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759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5633FF-6EB7-4A9D-88FD-25506869002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86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633FF-6EB7-4A9D-88FD-255068690022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270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20AC-2CC3-49C2-815A-130300DF4031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643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6DBC1-3D3C-4E34-B4D6-8CD546D0ACAE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7920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2229-9151-4136-BB2B-4E2E7BB2F6E0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750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ECE79-01F6-4BE6-83E1-57C109B1891B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2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7A44D-BD0A-4BEE-9F61-9173D337D075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01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8EBBB-CC06-4681-828F-FFD11242FFCF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048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A2D55-B9D6-4D8B-BC58-F91A66290ADB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63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BC9F-3C2B-47DA-9592-FB6BC07E2515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696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960DF-0DEE-4132-8DD6-C1C714360C2C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041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5E3D-5A05-4E10-BAB5-6B35A5379262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094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04A57-B7BB-43C6-82C4-391A552D5F8E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83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37D67-5CE3-424E-ADE0-409C81B84057}" type="datetime1">
              <a:rPr lang="ru-RU" smtClean="0"/>
              <a:t>14.02.2020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A965F6-6532-4530-81BB-E2437C36CF0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397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758462" y="4073765"/>
            <a:ext cx="8675077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437042" y="410141"/>
            <a:ext cx="11754958" cy="6459411"/>
            <a:chOff x="437042" y="410141"/>
            <a:chExt cx="11754958" cy="645941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437042" y="410141"/>
              <a:ext cx="11231874" cy="1792049"/>
              <a:chOff x="437042" y="410141"/>
              <a:chExt cx="11231874" cy="1792049"/>
            </a:xfrm>
          </p:grpSpPr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90619" y="410141"/>
                <a:ext cx="1378297" cy="169164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7" name="Рисунок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042" y="510550"/>
                <a:ext cx="1327222" cy="1691640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5283" y="3141464"/>
              <a:ext cx="2326717" cy="3728088"/>
            </a:xfrm>
            <a:prstGeom prst="rect">
              <a:avLst/>
            </a:prstGeom>
          </p:spPr>
        </p:pic>
      </p:grpSp>
      <p:sp>
        <p:nvSpPr>
          <p:cNvPr id="13" name="Прямоугольник 12"/>
          <p:cNvSpPr/>
          <p:nvPr/>
        </p:nvSpPr>
        <p:spPr>
          <a:xfrm>
            <a:off x="162716" y="547709"/>
            <a:ext cx="115062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ДОКЛАД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заместителя начальника </a:t>
            </a:r>
            <a:r>
              <a:rPr lang="ru-RU" alt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надзорной </a:t>
            </a:r>
            <a:endParaRPr lang="ru-RU" altLang="ru-RU" sz="2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altLang="ru-RU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и </a:t>
            </a:r>
            <a:r>
              <a:rPr lang="ru-RU" altLang="ru-RU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профилактической работы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Главного управления МЧС России по Республике Бурятия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полковника внутренней службы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Чупрова Виктора Анатольевича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пожарной безопасности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объектах летнего отдыха детей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alt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23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784836" y="279847"/>
            <a:ext cx="104720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b="1" noProof="0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СРОКИ  ПРОВЕДЕНИЯ ПЛАНОВЫХ ПРОВЕРОК</a:t>
            </a:r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500979"/>
              </p:ext>
            </p:extLst>
          </p:nvPr>
        </p:nvGraphicFramePr>
        <p:xfrm>
          <a:off x="410309" y="1194897"/>
          <a:ext cx="11383019" cy="53915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0209"/>
                <a:gridCol w="1301261"/>
                <a:gridCol w="4372708"/>
                <a:gridCol w="1288841"/>
              </a:tblGrid>
              <a:tr h="5383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детского лагеря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расположения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проверки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детского лагеря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 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расположения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проверки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2"/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Барилдан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(Баргузин)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«Березка» (Мухоршибирь)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«Юность» (Баргузин)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«Березка» (Прибайкалье)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«Восход»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Баунт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«Байкальский Бор» (Прибайкалье)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«Черемушки»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Джида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«Радуга» (Северобайкальск)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Яндола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Еравна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Подлеморье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(Северобайкальск)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Гэсэр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(Закаменск)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«Уголёк»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Селенгигнский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«Березка» (Заиграево)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«Родник» (Селенгинский)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«Чайка» (Заиграево)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«Сибиряк» (Селенгинский)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«Дружба» (Заиграево)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«Надежда» (Селенгинский)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«Рассвет» (Заиграево)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«Старт» (Тарбагатай)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«Черемушки» (Иволга)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Юнтур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(Тарбагатай)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Туяа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(Иволга)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«Березка» (Улан-Удэ)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«Орленок»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Кабанск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«Огонек» (Улан-Удэ)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Энхэлук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Кабанск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«Зорька» (Улан-Удэ)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27051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«Байкальские волны» (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Кабанск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76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«Родник» (Улан-Удэ)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Хэшэнгэ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(Кижинга)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76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«Солнечный» (Улан-Удэ)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4784">
                <a:tc>
                  <a:txBody>
                    <a:bodyPr/>
                    <a:lstStyle/>
                    <a:p>
                      <a:pPr indent="30734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«Каскад» (Кяхта)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76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4022" marR="44022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15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784836" y="279847"/>
            <a:ext cx="104720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ОРГАНИЗАЦИЯ  ПРОВЕРОК  В  ОБЛАСТИ  ПОЖАРНОЙ  БЕЗОПАСНОСТИ</a:t>
            </a:r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8" t="17819" r="50770" b="7061"/>
          <a:stretch/>
        </p:blipFill>
        <p:spPr bwMode="auto">
          <a:xfrm>
            <a:off x="535791" y="1156373"/>
            <a:ext cx="3426609" cy="5246249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08585" y="1798547"/>
            <a:ext cx="770233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МЧС России</a:t>
            </a:r>
          </a:p>
          <a:p>
            <a:pPr algn="ctr"/>
            <a:endParaRPr lang="ru-RU" sz="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261  от   28  июня  2018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УТВЕРЖДЕНИИ ФОРМ ПРОВЕРОЧНЫХ ЛИСТОВ,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ИСПОЛЬЗУЕМЫХ ДОЛЖНОСТНЫМИ ЛИЦАМИ ФЕДЕРАЛЬНОГО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ГОСУДАРСТВЕННОГО ПОЖАРНОГО НАДЗОРА МЧС РОССИИ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ПРОВЕДЕНИИ ПЛАНОВЫХ ПРОВЕРОК ПО КОНТРОЛЮ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СОБЛЮДЕНИЕМ ТРЕБОВАНИЙ ПОЖАРНОЙ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БЕЗОПАСНОСТИ»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00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831155" y="83350"/>
            <a:ext cx="1047200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июля  2019 на территории детского лагеря «Березка» г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Улан-Удэ вблизи деревянных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строений, в нарушение требований пожарной безопасности, персоналом лагеря сжигался мусор</a:t>
            </a:r>
            <a:endParaRPr lang="ru-RU" b="1" dirty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25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/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t="8283" r="28216" b="5409"/>
          <a:stretch/>
        </p:blipFill>
        <p:spPr bwMode="auto">
          <a:xfrm>
            <a:off x="299825" y="1383323"/>
            <a:ext cx="4494913" cy="492369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251938" y="1372888"/>
            <a:ext cx="595743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25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/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51938" y="1622233"/>
            <a:ext cx="6553200" cy="1938992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1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Правительства РФ от 25.04.2012 N 390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противопожарном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режиме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1000" dirty="0">
              <a:solidFill>
                <a:schemeClr val="bg1"/>
              </a:solidFill>
            </a:endParaRPr>
          </a:p>
          <a:p>
            <a:pPr algn="just"/>
            <a:r>
              <a:rPr lang="ru-RU" i="1" dirty="0">
                <a:solidFill>
                  <a:schemeClr val="bg1"/>
                </a:solidFill>
              </a:rPr>
              <a:t>п</a:t>
            </a:r>
            <a:r>
              <a:rPr lang="ru-RU" i="1" dirty="0" smtClean="0">
                <a:solidFill>
                  <a:schemeClr val="bg1"/>
                </a:solidFill>
              </a:rPr>
              <a:t>. 77 Не </a:t>
            </a:r>
            <a:r>
              <a:rPr lang="ru-RU" i="1" dirty="0">
                <a:solidFill>
                  <a:schemeClr val="bg1"/>
                </a:solidFill>
              </a:rPr>
              <a:t>допускается сжигать отходы и тару, разводить костры в местах, находящихся на расстоянии менее 50 метров от объектов защиты.</a:t>
            </a:r>
          </a:p>
          <a:p>
            <a:pPr algn="ctr"/>
            <a:endParaRPr lang="ru-RU" sz="1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052646" y="3880338"/>
            <a:ext cx="6975856" cy="1908215"/>
          </a:xfrm>
          <a:prstGeom prst="rect">
            <a:avLst/>
          </a:prstGeom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285750" indent="-285750" algn="ctr">
              <a:buFontTx/>
              <a:buChar char="-"/>
            </a:pPr>
            <a:endParaRPr lang="ru-RU" sz="1000" i="1" dirty="0" smtClean="0">
              <a:solidFill>
                <a:schemeClr val="bg1"/>
              </a:solidFill>
            </a:endParaRPr>
          </a:p>
          <a:p>
            <a:pPr marL="285750" indent="-285750" algn="ctr">
              <a:buFontTx/>
              <a:buChar char="-"/>
            </a:pPr>
            <a:r>
              <a:rPr lang="ru-RU" i="1" dirty="0" smtClean="0">
                <a:solidFill>
                  <a:schemeClr val="bg1"/>
                </a:solidFill>
              </a:rPr>
              <a:t>За допущенные нарушения 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</a:rPr>
              <a:t>к административной ответственности по ч.2 ст.20.4 КоАП РФ </a:t>
            </a:r>
          </a:p>
          <a:p>
            <a:pPr algn="ctr"/>
            <a:r>
              <a:rPr lang="ru-RU" i="1" dirty="0" smtClean="0">
                <a:solidFill>
                  <a:schemeClr val="bg1"/>
                </a:solidFill>
              </a:rPr>
              <a:t>в виде штрафа на сумму 15 000 рублей привлечен директор лагеря и на сумму 4 000 рублей должностное лицо, проводившее сжигание мусора.</a:t>
            </a:r>
            <a:endParaRPr lang="ru-RU" i="1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446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831155" y="83350"/>
            <a:ext cx="1047200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При подготовке объектов летнего отдыха детей 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летнему оздоровительному сезону 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года, </a:t>
            </a:r>
          </a:p>
          <a:p>
            <a:pPr algn="ctr">
              <a:defRPr/>
            </a:pP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особое внимание обратить на:</a:t>
            </a:r>
          </a:p>
          <a:p>
            <a:pPr lvl="0" algn="ctr"/>
            <a:r>
              <a:rPr lang="ru-RU" altLang="ru-RU" sz="25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/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7"/>
          <p:cNvSpPr>
            <a:spLocks noChangeArrowheads="1"/>
          </p:cNvSpPr>
          <p:nvPr/>
        </p:nvSpPr>
        <p:spPr bwMode="auto">
          <a:xfrm>
            <a:off x="466956" y="1287554"/>
            <a:ext cx="8546733" cy="497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FFCC00"/>
                </a:solidFill>
                <a:latin typeface="Book Antiqua" pitchFamily="18" charset="0"/>
              </a:rPr>
              <a:t>         </a:t>
            </a:r>
            <a:r>
              <a:rPr lang="ru-RU" sz="1600" dirty="0"/>
              <a:t> </a:t>
            </a:r>
            <a:endParaRPr lang="ru-RU" sz="1600" dirty="0" smtClean="0"/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Наличие противопожарных разрывов до лесных массивов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Наличие минерализованных полос и опашек по периметру лагеря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На</a:t>
            </a: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личие исправных средств пожаротушения (огнетушителей)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Работоспособность автоматической пожарной сигнализации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Наличие достаточного количества эвакуационных выходов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Содержание путей эвакуации 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Состояние электропроводки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Укомплектованность пожарных щитов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Состояние пожарных водоемов и подъездов к ним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Наличие инструкций о действиях персонала на случай пожара</a:t>
            </a:r>
          </a:p>
          <a:p>
            <a:endParaRPr lang="ru-RU" sz="1600" b="1" dirty="0">
              <a:latin typeface="Book Antiqu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710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831155" y="83350"/>
            <a:ext cx="1047200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8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FFCC00"/>
                </a:solidFill>
                <a:latin typeface="Book Antiqua" pitchFamily="18" charset="0"/>
              </a:rPr>
              <a:t>Мероприятия, планируемые Главным управлением МЧС России по Республике Бурятия в период летнего оздоровительного сезона </a:t>
            </a:r>
            <a:r>
              <a:rPr lang="ru-RU" b="1" dirty="0" smtClean="0">
                <a:solidFill>
                  <a:srgbClr val="FFCC00"/>
                </a:solidFill>
                <a:latin typeface="Book Antiqua" pitchFamily="18" charset="0"/>
              </a:rPr>
              <a:t>20</a:t>
            </a:r>
            <a:r>
              <a:rPr lang="en-US" b="1" dirty="0" smtClean="0">
                <a:solidFill>
                  <a:srgbClr val="FFCC00"/>
                </a:solidFill>
                <a:latin typeface="Book Antiqua" pitchFamily="18" charset="0"/>
              </a:rPr>
              <a:t>20</a:t>
            </a:r>
            <a:r>
              <a:rPr lang="ru-RU" b="1" dirty="0" smtClean="0">
                <a:solidFill>
                  <a:srgbClr val="FFCC00"/>
                </a:solidFill>
                <a:latin typeface="Book Antiqua" pitchFamily="18" charset="0"/>
              </a:rPr>
              <a:t> </a:t>
            </a:r>
            <a:r>
              <a:rPr lang="ru-RU" b="1" dirty="0">
                <a:solidFill>
                  <a:srgbClr val="FFCC00"/>
                </a:solidFill>
                <a:latin typeface="Book Antiqua" pitchFamily="18" charset="0"/>
              </a:rPr>
              <a:t>года</a:t>
            </a:r>
          </a:p>
          <a:p>
            <a:pPr lvl="0" algn="ctr"/>
            <a:r>
              <a:rPr lang="ru-RU" altLang="ru-RU" sz="25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/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853" y="1259591"/>
            <a:ext cx="10750672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FFCC00"/>
                </a:solidFill>
                <a:latin typeface="Book Antiqua" pitchFamily="18" charset="0"/>
              </a:rPr>
              <a:t>         </a:t>
            </a:r>
            <a:r>
              <a:rPr lang="ru-RU" sz="1600" dirty="0" smtClean="0"/>
              <a:t> 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FF"/>
                </a:solidFill>
                <a:latin typeface="Book Antiqua" pitchFamily="18" charset="0"/>
              </a:rPr>
              <a:t> 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Проведение профилактических обследований объектов летнего отдыха детей с проведением противопожарных инструктажей с персоналом и отдыхающими каждой смены;</a:t>
            </a:r>
          </a:p>
          <a:p>
            <a:pPr algn="just"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Проведение практических тренировок по эвакуации;</a:t>
            </a:r>
          </a:p>
          <a:p>
            <a:pPr algn="just"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Проведение игр, конкурсов и викторин на противопожарную тематику с отдыхающими детьми и подростками;</a:t>
            </a:r>
          </a:p>
          <a:p>
            <a:pPr algn="just"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Организация мероприятий с дружинами юных пожарных;</a:t>
            </a:r>
          </a:p>
          <a:p>
            <a:pPr algn="just">
              <a:buFont typeface="Arial" pitchFamily="34" charset="0"/>
              <a:buChar char="•"/>
              <a:defRPr/>
            </a:pPr>
            <a:endParaRPr lang="ru-RU" sz="2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  <a:cs typeface="Times New Roman" pitchFamily="18" charset="0"/>
              </a:rPr>
              <a:t>Демонстрация пожарной техники, выставки противопожарного оборудования, показательные учения (занятия с детьми).</a:t>
            </a:r>
            <a:endParaRPr lang="en-US" sz="2000" b="1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cs typeface="Tahoma" pitchFamily="34" charset="0"/>
            </a:endParaRP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ru-RU" dirty="0">
              <a:latin typeface="Book Antiqua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600" b="1" dirty="0">
              <a:latin typeface="Book Antiqua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97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148" y="-954"/>
            <a:ext cx="12190851" cy="1054047"/>
            <a:chOff x="1148" y="-954"/>
            <a:chExt cx="12190851" cy="105404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8" y="-954"/>
              <a:ext cx="12190851" cy="105404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3157" y="60700"/>
              <a:ext cx="782276" cy="9601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9" name="Прямоугольник 8"/>
          <p:cNvSpPr/>
          <p:nvPr/>
        </p:nvSpPr>
        <p:spPr>
          <a:xfrm>
            <a:off x="831155" y="83350"/>
            <a:ext cx="10472002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500" b="1" dirty="0" smtClean="0">
              <a:solidFill>
                <a:srgbClr val="FFCC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Главам 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муниципальных образований, руководителям министерств, ведомств, организаций, балансодержателям, </a:t>
            </a:r>
            <a:r>
              <a:rPr lang="ru-RU" b="1" dirty="0" smtClean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руководителям </a:t>
            </a:r>
            <a:r>
              <a:rPr lang="ru-RU" b="1" dirty="0">
                <a:solidFill>
                  <a:srgbClr val="FFCC00"/>
                </a:solidFill>
                <a:latin typeface="Times New Roman" pitchFamily="18" charset="0"/>
                <a:cs typeface="Times New Roman" pitchFamily="18" charset="0"/>
              </a:rPr>
              <a:t>учреждений летнего отдыха детей:</a:t>
            </a:r>
            <a:endParaRPr lang="ru-RU" altLang="ru-RU" b="1" dirty="0" smtClean="0">
              <a:solidFill>
                <a:srgbClr val="FFCC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25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/>
            <a:endParaRPr kumimoji="0" lang="ru-RU" altLang="ru-RU" sz="25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4165" y="822014"/>
            <a:ext cx="1122598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FFCC00"/>
                </a:solidFill>
                <a:latin typeface="Book Antiqua" pitchFamily="18" charset="0"/>
              </a:rPr>
              <a:t>         </a:t>
            </a:r>
            <a:r>
              <a:rPr lang="ru-RU" sz="1600" dirty="0"/>
              <a:t> 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Произвести ремонт (монтаж в отдельных зданиях и помещениях, привести в соответствие требованиям норм и правил) автоматической пожарной сигнализации и системы оповещения и управления эвакуацией людей при пожарах. 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Обеспечить наличие на территории учреждений летнего отдыха источников наружного противопожарного водоснабжения, в соответствии с требованиями пожарной безопасности (в том числе обеспечивающих круглогодичное хранение и использование запаса воды).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Очистить территории учреждений от сухой травы и сгораемого мусора.</a:t>
            </a: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Произвести снос бесхозных и малоценных строений, устроенных в противопожарных разрывах.</a:t>
            </a:r>
          </a:p>
          <a:p>
            <a:pPr>
              <a:defRPr/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Выполнить в полном объеме мероприятия по недопущению перехода лесных пожаров на объекты летнего отдыха, расположенные в лесных массивах в соответствии с планами противопожарного обустройства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Включить в состав комиссий по приемке объектов летнего отдыха детей, специалистов лесного хозяйства.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Не допускать эксплуатацию учреждений летнего отдыха в неудовлетворительном противопожарном состоянии (с нарушениями требований пожарной безопасности), а также без приемки инспекторами Государственного пожарного надзора.</a:t>
            </a:r>
            <a:endParaRPr 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8" y="60699"/>
            <a:ext cx="753287" cy="96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67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62716" y="2622691"/>
            <a:ext cx="11506200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окончен,</a:t>
            </a:r>
          </a:p>
          <a:p>
            <a:pPr algn="ctr"/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 </a:t>
            </a:r>
          </a:p>
          <a:p>
            <a:pPr algn="ctr"/>
            <a:endParaRPr lang="ru-RU" altLang="ru-RU" sz="1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1793328" y="6586437"/>
            <a:ext cx="235174" cy="27360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lIns="72000" tIns="28800" rIns="72000" bIns="2880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42" y="510550"/>
            <a:ext cx="1327222" cy="1691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619" y="410141"/>
            <a:ext cx="1378297" cy="1691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093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</TotalTime>
  <Words>515</Words>
  <Application>Microsoft Office PowerPoint</Application>
  <PresentationFormat>Произвольный</PresentationFormat>
  <Paragraphs>179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User</cp:lastModifiedBy>
  <cp:revision>169</cp:revision>
  <dcterms:created xsi:type="dcterms:W3CDTF">2017-03-05T18:09:43Z</dcterms:created>
  <dcterms:modified xsi:type="dcterms:W3CDTF">2020-02-14T08:30:09Z</dcterms:modified>
</cp:coreProperties>
</file>