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1" r:id="rId3"/>
    <p:sldId id="258" r:id="rId4"/>
    <p:sldId id="257" r:id="rId5"/>
    <p:sldId id="259" r:id="rId6"/>
    <p:sldId id="260" r:id="rId7"/>
    <p:sldId id="269" r:id="rId8"/>
    <p:sldId id="276" r:id="rId9"/>
    <p:sldId id="261" r:id="rId10"/>
    <p:sldId id="264" r:id="rId11"/>
    <p:sldId id="265" r:id="rId12"/>
    <p:sldId id="270" r:id="rId13"/>
    <p:sldId id="279" r:id="rId14"/>
    <p:sldId id="278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5D258C6-FFB1-4D4D-A93D-AF742D47B3C8}">
          <p14:sldIdLst>
            <p14:sldId id="256"/>
          </p14:sldIdLst>
        </p14:section>
        <p14:section name="Раздел без заголовка" id="{371B570E-2F85-4E8F-8164-845D1AE8B803}">
          <p14:sldIdLst>
            <p14:sldId id="281"/>
            <p14:sldId id="258"/>
            <p14:sldId id="257"/>
            <p14:sldId id="259"/>
            <p14:sldId id="260"/>
            <p14:sldId id="269"/>
            <p14:sldId id="276"/>
            <p14:sldId id="261"/>
            <p14:sldId id="264"/>
            <p14:sldId id="265"/>
            <p14:sldId id="270"/>
            <p14:sldId id="279"/>
            <p14:sldId id="278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1" y="533402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1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BA21-DF0C-4358-BC6C-E9A6DD8D898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E95-26BD-412A-A7E1-7D6A894F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7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3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BA21-DF0C-4358-BC6C-E9A6DD8D898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E95-26BD-412A-A7E1-7D6A894F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0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BA21-DF0C-4358-BC6C-E9A6DD8D898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E95-26BD-412A-A7E1-7D6A894F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0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1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BA21-DF0C-4358-BC6C-E9A6DD8D898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E95-26BD-412A-A7E1-7D6A894FDF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1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1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462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5132982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BA21-DF0C-4358-BC6C-E9A6DD8D898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E95-26BD-412A-A7E1-7D6A894F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78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1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BA21-DF0C-4358-BC6C-E9A6DD8D898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E95-26BD-412A-A7E1-7D6A894FDF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1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1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584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1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7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BA21-DF0C-4358-BC6C-E9A6DD8D898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E95-26BD-412A-A7E1-7D6A894F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1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BA21-DF0C-4358-BC6C-E9A6DD8D898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E95-26BD-412A-A7E1-7D6A894F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09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BA21-DF0C-4358-BC6C-E9A6DD8D898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E95-26BD-412A-A7E1-7D6A894F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00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BA21-DF0C-4358-BC6C-E9A6DD8D898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E95-26BD-412A-A7E1-7D6A894F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51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BA21-DF0C-4358-BC6C-E9A6DD8D898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E95-26BD-412A-A7E1-7D6A894F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96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1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4487335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BA21-DF0C-4358-BC6C-E9A6DD8D898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E95-26BD-412A-A7E1-7D6A894F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22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1" y="533402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3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BA21-DF0C-4358-BC6C-E9A6DD8D898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E95-26BD-412A-A7E1-7D6A894F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4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2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143002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7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3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BA21-DF0C-4358-BC6C-E9A6DD8D898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E95-26BD-412A-A7E1-7D6A894F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99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BA21-DF0C-4358-BC6C-E9A6DD8D898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E95-26BD-412A-A7E1-7D6A894F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53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BA21-DF0C-4358-BC6C-E9A6DD8D898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E95-26BD-412A-A7E1-7D6A894F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8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4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BA21-DF0C-4358-BC6C-E9A6DD8D898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E95-26BD-412A-A7E1-7D6A894F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2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1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8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BA21-DF0C-4358-BC6C-E9A6DD8D898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2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E95-26BD-412A-A7E1-7D6A894F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4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6" y="3894669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1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6" y="6172205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1CCBA21-DF0C-4358-BC6C-E9A6DD8D898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2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7" y="5578480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CD2E95-26BD-412A-A7E1-7D6A894FD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616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E0D055-82B3-47E5-A421-C439E9F24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9232" y="4473681"/>
            <a:ext cx="7164419" cy="12332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Кампус молодежных инноваций: опыт, проблемы и перспективы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1611" y="5686131"/>
            <a:ext cx="7217608" cy="83921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bg1"/>
                </a:solidFill>
              </a:rPr>
              <a:t>Руководитель проекта: </a:t>
            </a:r>
          </a:p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bg1"/>
                </a:solidFill>
              </a:rPr>
              <a:t>директор МАОУ ДО ЦДО «Эдельвейс» , к.псх.наук</a:t>
            </a:r>
          </a:p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bg1"/>
                </a:solidFill>
              </a:rPr>
              <a:t>Басхаева И.И</a:t>
            </a:r>
          </a:p>
        </p:txBody>
      </p:sp>
      <p:sp>
        <p:nvSpPr>
          <p:cNvPr id="14" name="Snip Diagonal Corner Rectangle 12">
            <a:extLst>
              <a:ext uri="{FF2B5EF4-FFF2-40B4-BE49-F238E27FC236}">
                <a16:creationId xmlns:a16="http://schemas.microsoft.com/office/drawing/2014/main" id="{2CAC8A53-A07F-4647-B003-51A924F3F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190" y="690853"/>
            <a:ext cx="2246651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28A597-6AA7-4516-A97D-06BB8A9A3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75" y="1233976"/>
            <a:ext cx="1755081" cy="2498336"/>
          </a:xfrm>
          <a:prstGeom prst="rect">
            <a:avLst/>
          </a:prstGeom>
        </p:spPr>
      </p:pic>
      <p:sp>
        <p:nvSpPr>
          <p:cNvPr id="16" name="Snip Diagonal Corner Rectangle 27">
            <a:extLst>
              <a:ext uri="{FF2B5EF4-FFF2-40B4-BE49-F238E27FC236}">
                <a16:creationId xmlns:a16="http://schemas.microsoft.com/office/drawing/2014/main" id="{A5297663-788D-4612-AD5B-5BB11E659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6626" y="690853"/>
            <a:ext cx="2246651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A805AF-704E-45BA-96D6-BA9B92727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411" y="1501489"/>
            <a:ext cx="1755081" cy="196331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F324E1F-DAC3-43B5-944C-6D74CCA0A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31" y="2963335"/>
            <a:ext cx="2236395" cy="3208867"/>
            <a:chOff x="9206969" y="2963333"/>
            <a:chExt cx="2981858" cy="32088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E5E1E0D-50D6-46D6-A32E-B3810926B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42E947C-94B9-403C-B7D6-5EA4D0FA2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8BE7905-047B-4FB0-9831-CD668AABD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8376464-DAC4-4C40-AF2D-BBF41DCA4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255588-7F24-4FDC-9D1B-94A054291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nip Diagonal Corner Rectangle 31">
            <a:extLst>
              <a:ext uri="{FF2B5EF4-FFF2-40B4-BE49-F238E27FC236}">
                <a16:creationId xmlns:a16="http://schemas.microsoft.com/office/drawing/2014/main" id="{2CA64412-2AB6-4391-A38D-E4C8F587B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2587" y="690853"/>
            <a:ext cx="2246651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05FB92-AE20-403F-9B56-564013DBA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371" y="2224270"/>
            <a:ext cx="1755081" cy="51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C3BF2D-25C6-4594-8B55-8F1185219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A12C12-F8D4-4AC9-84E1-E4F85BFAB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0"/>
            <a:ext cx="305319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F2B7E6-C434-4081-BB27-FFFBFA8E0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75" y="589954"/>
            <a:ext cx="2319427" cy="25946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84E1EE-01EC-4EE2-87FC-9C7F0B91E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4" y="4639078"/>
            <a:ext cx="2319426" cy="68423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FD8AD14-0613-481A-BA78-CCA8DD1F3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31" y="2963335"/>
            <a:ext cx="2236395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36D0C6A-5417-49B9-A556-98633131B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727C4A-D172-4E5A-9D28-9C04CC829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19D09-0DC1-4FC2-B1AD-011ED901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016FDD-D596-484A-87E8-CC1E7BAD8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7E80C5-88F9-44F8-A8D1-0F2F223A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0211F7-1CE0-4529-AAEE-E608FF012604}"/>
              </a:ext>
            </a:extLst>
          </p:cNvPr>
          <p:cNvSpPr/>
          <p:nvPr/>
        </p:nvSpPr>
        <p:spPr>
          <a:xfrm>
            <a:off x="2924874" y="335724"/>
            <a:ext cx="63366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СТАРТ ТЕМАТИЧЕСКИХ СМЕН в 2019 году ДЛЯ ШКОЛЬНИКОВ СОШ №№ 26, 27, 47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«Цифровые технологии в воспитании молодёжи» в рамках проекта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«Кампус молодёжных инноваций»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в лагере «ЧАЙКА»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в клубах Центра «Эдельвейс»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696F7D-1416-4A99-9858-E97EF5E19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194" y="3935411"/>
            <a:ext cx="6336639" cy="218439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C3BF2D-25C6-4594-8B55-8F1185219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285" y="4487334"/>
            <a:ext cx="4167617" cy="1507067"/>
          </a:xfrm>
        </p:spPr>
        <p:txBody>
          <a:bodyPr>
            <a:normAutofit/>
          </a:bodyPr>
          <a:lstStyle/>
          <a:p>
            <a:r>
              <a:rPr lang="ru-RU" dirty="0"/>
              <a:t>Целевая аудитория: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A12C12-F8D4-4AC9-84E1-E4F85BFAB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0"/>
            <a:ext cx="305319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9CB629-4D2A-4E98-A2F7-F3581BC01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75" y="589954"/>
            <a:ext cx="2319427" cy="25946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531360-1863-40F9-8390-AFFB131A8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4" y="4639078"/>
            <a:ext cx="2319426" cy="68423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4283" y="685802"/>
            <a:ext cx="5214176" cy="3615267"/>
          </a:xfrm>
        </p:spPr>
        <p:txBody>
          <a:bodyPr>
            <a:normAutofit/>
          </a:bodyPr>
          <a:lstStyle/>
          <a:p>
            <a:r>
              <a:rPr lang="ru-RU" dirty="0"/>
              <a:t>проект «Цифровые технологии в воспитании молодежи» является инструментом формирования технических компетенций, направленных на развитие у молодёжи 12-17 лет самостоятельности, креативности, ответственности, навыков уверенного поведения в современном мире цифр и знаков.</a:t>
            </a:r>
          </a:p>
          <a:p>
            <a:endParaRPr lang="ru-R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D8AD14-0613-481A-BA78-CCA8DD1F3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31" y="2963335"/>
            <a:ext cx="2236395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36D0C6A-5417-49B9-A556-98633131B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727C4A-D172-4E5A-9D28-9C04CC829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19D09-0DC1-4FC2-B1AD-011ED901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016FDD-D596-484A-87E8-CC1E7BAD8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7E80C5-88F9-44F8-A8D1-0F2F223A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C3BF2D-25C6-4594-8B55-8F1185219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3210" y="4953002"/>
            <a:ext cx="4167617" cy="1507067"/>
          </a:xfrm>
        </p:spPr>
        <p:txBody>
          <a:bodyPr>
            <a:normAutofit/>
          </a:bodyPr>
          <a:lstStyle/>
          <a:p>
            <a:r>
              <a:rPr lang="ru-RU" dirty="0"/>
              <a:t>Сроки реализации: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A12C12-F8D4-4AC9-84E1-E4F85BFAB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0"/>
            <a:ext cx="305319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605CBE-4A93-4B60-BA26-18131560E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75" y="589954"/>
            <a:ext cx="2319427" cy="25946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AB9098-9F3B-4415-A8AB-79CEFF108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4" y="4639078"/>
            <a:ext cx="2319426" cy="68423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FD8AD14-0613-481A-BA78-CCA8DD1F3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31" y="2963335"/>
            <a:ext cx="2236395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36D0C6A-5417-49B9-A556-98633131B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727C4A-D172-4E5A-9D28-9C04CC829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19D09-0DC1-4FC2-B1AD-011ED901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016FDD-D596-484A-87E8-CC1E7BAD8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7E80C5-88F9-44F8-A8D1-0F2F223A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17AA82-A8D2-436C-8F90-39B70D64E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911" y="330274"/>
            <a:ext cx="5230037" cy="29462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7EB3C4-D1BC-4095-A122-99D623CE3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2" y="3114697"/>
            <a:ext cx="3621659" cy="2565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tx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000" y="480060"/>
            <a:ext cx="2581915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28BE6A-0740-4BCD-A166-81E8F5EAA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11" y="710489"/>
            <a:ext cx="2341608" cy="234160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9213" y="487090"/>
            <a:ext cx="2691128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67C895-2E91-46A4-8DD0-379FA1D6E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259" y="664972"/>
            <a:ext cx="2439677" cy="243967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2000" y="487090"/>
            <a:ext cx="269113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D615D4-9DF9-44F6-A43B-69DA399B2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140" y="664972"/>
            <a:ext cx="2439677" cy="243967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000" y="3603670"/>
            <a:ext cx="2581915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693B15-A6D4-4C80-B629-2ACA4156A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521" y="3748196"/>
            <a:ext cx="2209488" cy="247163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128" y="3603670"/>
            <a:ext cx="2700875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9213" y="3610700"/>
            <a:ext cx="2691128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3126B4-2ECD-46E6-9DB0-C551A928B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4074" y="4663353"/>
            <a:ext cx="2413000" cy="7118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CDCD4C-709D-4BF6-9F62-49C455C0C7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140" y="3770735"/>
            <a:ext cx="2439677" cy="243357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0FA4F04-5540-411A-B213-F669C1712D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4698" y="3627403"/>
            <a:ext cx="2581914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81AB9DF-86B9-4220-AD67-4CE4CBA5A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35">
            <a:extLst>
              <a:ext uri="{FF2B5EF4-FFF2-40B4-BE49-F238E27FC236}">
                <a16:creationId xmlns:a16="http://schemas.microsoft.com/office/drawing/2014/main" id="{3F6013B6-E0B7-41A3-9DA7-11D867B59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9" y="91547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37">
            <a:extLst>
              <a:ext uri="{FF2B5EF4-FFF2-40B4-BE49-F238E27FC236}">
                <a16:creationId xmlns:a16="http://schemas.microsoft.com/office/drawing/2014/main" id="{2CEC6818-3AD0-4019-823A-B0CC67830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39">
            <a:extLst>
              <a:ext uri="{FF2B5EF4-FFF2-40B4-BE49-F238E27FC236}">
                <a16:creationId xmlns:a16="http://schemas.microsoft.com/office/drawing/2014/main" id="{4186FC50-A93F-47BA-BA20-217F3CA25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80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41">
            <a:extLst>
              <a:ext uri="{FF2B5EF4-FFF2-40B4-BE49-F238E27FC236}">
                <a16:creationId xmlns:a16="http://schemas.microsoft.com/office/drawing/2014/main" id="{C518C33E-6AA5-412F-BF22-EB4DF3D6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71" y="609603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3" name="Rectangle 43">
            <a:extLst>
              <a:ext uri="{FF2B5EF4-FFF2-40B4-BE49-F238E27FC236}">
                <a16:creationId xmlns:a16="http://schemas.microsoft.com/office/drawing/2014/main" id="{8D5EBD1F-30ED-48F5-AC6F-DAEED833B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nip Diagonal Corner Rectangle 12">
            <a:extLst>
              <a:ext uri="{FF2B5EF4-FFF2-40B4-BE49-F238E27FC236}">
                <a16:creationId xmlns:a16="http://schemas.microsoft.com/office/drawing/2014/main" id="{FA7A5403-B09D-406F-BAEE-94AA9A709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188" y="690854"/>
            <a:ext cx="1884304" cy="3262023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85972D-1DCA-41A2-AAED-B2DF46848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74" y="1538755"/>
            <a:ext cx="1403531" cy="1569738"/>
          </a:xfrm>
          <a:prstGeom prst="rect">
            <a:avLst/>
          </a:prstGeom>
        </p:spPr>
      </p:pic>
      <p:sp>
        <p:nvSpPr>
          <p:cNvPr id="48" name="Snip Diagonal Corner Rectangle 45">
            <a:extLst>
              <a:ext uri="{FF2B5EF4-FFF2-40B4-BE49-F238E27FC236}">
                <a16:creationId xmlns:a16="http://schemas.microsoft.com/office/drawing/2014/main" id="{E67CC0B0-1DB0-43C2-A841-23687C76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19223" y="690854"/>
            <a:ext cx="1884305" cy="3262023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E0C8CFA-5A6A-4B20-80B7-9CB446353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9314" y="1631166"/>
            <a:ext cx="1664970" cy="1664970"/>
          </a:xfrm>
          <a:prstGeom prst="rect">
            <a:avLst/>
          </a:prstGeom>
        </p:spPr>
      </p:pic>
      <p:sp>
        <p:nvSpPr>
          <p:cNvPr id="50" name="Snip Diagonal Corner Rectangle 47">
            <a:extLst>
              <a:ext uri="{FF2B5EF4-FFF2-40B4-BE49-F238E27FC236}">
                <a16:creationId xmlns:a16="http://schemas.microsoft.com/office/drawing/2014/main" id="{01DA31F8-66A8-4CDA-BB12-0C115BBC2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4256" y="690854"/>
            <a:ext cx="1884305" cy="3262023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A835ED-0F52-404A-BB6C-394407BCC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436" y="1647311"/>
            <a:ext cx="1676039" cy="1676039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7CD88EE2-F72D-424E-966C-28A83EFB0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31" y="2963335"/>
            <a:ext cx="2236395" cy="3208867"/>
            <a:chOff x="9206969" y="2963333"/>
            <a:chExt cx="2981858" cy="32088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D0B7594-EC52-4C8E-A2F7-8C67BF726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D4E70EE-6120-4100-B633-AF51A0709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0960105-D8A6-4BD4-B557-B49D0AAEBE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90654AC-10A7-4132-B7A7-5551732C9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756AD80-8F02-4CA7-A445-C501375E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Snip Diagonal Corner Rectangle 49">
            <a:extLst>
              <a:ext uri="{FF2B5EF4-FFF2-40B4-BE49-F238E27FC236}">
                <a16:creationId xmlns:a16="http://schemas.microsoft.com/office/drawing/2014/main" id="{26816589-40CA-483B-B743-7A43E2ECF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9290" y="690854"/>
            <a:ext cx="1884305" cy="3262023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3A25D0-5769-42D9-BBFA-B0F7D0C8B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450" y="2132013"/>
            <a:ext cx="1866030" cy="5499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118F1C-6D1D-4CE7-A9FD-3B4593A52C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086" t="7044" r="17496"/>
          <a:stretch/>
        </p:blipFill>
        <p:spPr>
          <a:xfrm>
            <a:off x="2519223" y="4398340"/>
            <a:ext cx="1609483" cy="21081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6D7CF3-700D-41E0-BDEE-9C885D5599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2227" y="4326850"/>
            <a:ext cx="1609483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C3BF2D-25C6-4594-8B55-8F1185219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285" y="4487334"/>
            <a:ext cx="4167617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Актуальными проблемами являются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A12C12-F8D4-4AC9-84E1-E4F85BFAB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0"/>
            <a:ext cx="305319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B7EB1E-A9B1-4952-A898-0C6E0A61E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75" y="589954"/>
            <a:ext cx="2319427" cy="25946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D917A1-2586-4A95-9DB5-1D9D5F4E8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4" y="4639078"/>
            <a:ext cx="2319426" cy="68423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51198" y="349326"/>
            <a:ext cx="5441283" cy="41380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1000" dirty="0"/>
              <a:t>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укрепление материально-технической базы ОО, функционирование летних сезонных лагерей для проведения кружков технической направленности, организации учебных лабораторий профессиональной подготовки по IT- направлению, организации профильных смен.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сетевая подготовка будущих высококвалифицированных рабочих и инженерных кадров для реального сектора экономики региона, конкурентоспособных в условиях динамично развивающихся технологий и обеспечивающих высокую производительность труда (по типу «IT-субботы», «школа-вуз», «ДОУ-школа», «УДО-школа-ССУЗ» и прочее).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имеется запрос обучающихся и их родителей в расширении IT направлений дополнительного образования; системы вовлечения в научно-техническое творчество и инженерную деятельность обучающихся на наиболее ранних этапах образования.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1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D8AD14-0613-481A-BA78-CCA8DD1F3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31" y="2963335"/>
            <a:ext cx="2236395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36D0C6A-5417-49B9-A556-98633131B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727C4A-D172-4E5A-9D28-9C04CC829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19D09-0DC1-4FC2-B1AD-011ED901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016FDD-D596-484A-87E8-CC1E7BAD8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7E80C5-88F9-44F8-A8D1-0F2F223A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C3BF2D-25C6-4594-8B55-8F1185219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285" y="4487334"/>
            <a:ext cx="4167617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Перспективы развития проекта «Кампус молодежных инноваций Г. Улан-Удэ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A12C12-F8D4-4AC9-84E1-E4F85BFAB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0"/>
            <a:ext cx="305319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82D254-A9FB-4B49-A99F-B5720E5C4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75" y="589954"/>
            <a:ext cx="2319427" cy="25946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AF4AA8-763C-4413-BFC4-21B2528D8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4" y="4639078"/>
            <a:ext cx="2319426" cy="68423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4283" y="685800"/>
            <a:ext cx="5214176" cy="35729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700" b="1" dirty="0"/>
              <a:t>В настоящее время на денежные средства гранта закуплено цифровое оборудование   </a:t>
            </a:r>
          </a:p>
          <a:p>
            <a:pPr>
              <a:lnSpc>
                <a:spcPct val="90000"/>
              </a:lnSpc>
            </a:pPr>
            <a:endParaRPr lang="ru-RU" sz="1700" b="1" dirty="0"/>
          </a:p>
          <a:p>
            <a:pPr>
              <a:lnSpc>
                <a:spcPct val="90000"/>
              </a:lnSpc>
            </a:pPr>
            <a:r>
              <a:rPr lang="ru-RU" sz="1700" b="1" dirty="0"/>
              <a:t>ЛТО «Чайка»  - площадка «Кампуса молодежных инноваций» для обучения и развития творчества детей и подростков в сфере современных информационных и телекоммуникационных технологий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D8AD14-0613-481A-BA78-CCA8DD1F3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31" y="2963335"/>
            <a:ext cx="2236395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36D0C6A-5417-49B9-A556-98633131B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727C4A-D172-4E5A-9D28-9C04CC829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19D09-0DC1-4FC2-B1AD-011ED901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016FDD-D596-484A-87E8-CC1E7BAD8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7E80C5-88F9-44F8-A8D1-0F2F223A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FC3BF2D-25C6-4594-8B55-8F1185219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285" y="4776130"/>
            <a:ext cx="4167617" cy="1507067"/>
          </a:xfrm>
        </p:spPr>
        <p:txBody>
          <a:bodyPr>
            <a:normAutofit/>
          </a:bodyPr>
          <a:lstStyle/>
          <a:p>
            <a:r>
              <a:rPr lang="ru-RU" dirty="0"/>
              <a:t>ПАРТНЕРЫ ПРОЕКТА: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A12C12-F8D4-4AC9-84E1-E4F85BFAB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0"/>
            <a:ext cx="305319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1DDBD2-4285-4FD4-8045-536B07331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75" y="589954"/>
            <a:ext cx="2319427" cy="25946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EC15E9-C916-4D5C-81A9-950F9E334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4" y="4639078"/>
            <a:ext cx="2319426" cy="68423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4283" y="685802"/>
            <a:ext cx="5214176" cy="3615267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FD8AD14-0613-481A-BA78-CCA8DD1F3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31" y="2963335"/>
            <a:ext cx="2236395" cy="3208867"/>
            <a:chOff x="9206969" y="2963333"/>
            <a:chExt cx="2981858" cy="32088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36D0C6A-5417-49B9-A556-98633131B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8727C4A-D172-4E5A-9D28-9C04CC829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3D19D09-0DC1-4FC2-B1AD-011ED901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9016FDD-D596-484A-87E8-CC1E7BAD8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D7E80C5-88F9-44F8-A8D1-0F2F223A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DD8BD4-CC6F-497C-ACE0-613B18F8C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243" y="2881694"/>
            <a:ext cx="2625496" cy="6717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119EC8-FB5C-41D7-809D-A178FC7F3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7082" y="214147"/>
            <a:ext cx="2346488" cy="2279286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A4365CC-CF9F-4FA4-BF0D-C6A1A5C3F853}"/>
              </a:ext>
            </a:extLst>
          </p:cNvPr>
          <p:cNvSpPr/>
          <p:nvPr/>
        </p:nvSpPr>
        <p:spPr>
          <a:xfrm>
            <a:off x="3334663" y="2807586"/>
            <a:ext cx="2965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5151"/>
                </a:solidFill>
                <a:latin typeface="Verdana" panose="020B0604030504040204" pitchFamily="34" charset="0"/>
              </a:rPr>
              <a:t>ЦМИТ "ТЕХНОЛАБ"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3CF1481-31B2-41BC-9DD6-1B5E62B10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7084" y="3394935"/>
            <a:ext cx="2462889" cy="121801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EA8BD04-78E0-4313-98A3-3F29641DE3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234" y="197413"/>
            <a:ext cx="1651821" cy="2354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EFC3BF2D-25C6-4594-8B55-8F1185219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7A12C12-F8D4-4AC9-84E1-E4F85BFAB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0"/>
            <a:ext cx="305319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E2EB96E-4D85-471F-B174-F45889F8C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75" y="589954"/>
            <a:ext cx="2319427" cy="25946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694347-F1A4-4B05-BA79-258871D3B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4" y="4639078"/>
            <a:ext cx="2319426" cy="68423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FD8AD14-0613-481A-BA78-CCA8DD1F3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31" y="2963335"/>
            <a:ext cx="2236395" cy="3208867"/>
            <a:chOff x="9206969" y="2963333"/>
            <a:chExt cx="2981858" cy="32088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36D0C6A-5417-49B9-A556-98633131B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8727C4A-D172-4E5A-9D28-9C04CC829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3D19D09-0DC1-4FC2-B1AD-011ED901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9016FDD-D596-484A-87E8-CC1E7BAD8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D7E80C5-88F9-44F8-A8D1-0F2F223A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5561AA3-8606-4BF2-ACCF-3F36E8FEB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896" y="97150"/>
            <a:ext cx="3145809" cy="36335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E7FCAA-BAF3-4F31-A3E9-F128748D0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580" y="1063530"/>
            <a:ext cx="3060457" cy="364572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2A06BDF-A4D5-4026-80AF-E62AF7547685}"/>
              </a:ext>
            </a:extLst>
          </p:cNvPr>
          <p:cNvSpPr txBox="1"/>
          <p:nvPr/>
        </p:nvSpPr>
        <p:spPr>
          <a:xfrm>
            <a:off x="3368528" y="4946181"/>
            <a:ext cx="5589971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70C0"/>
                </a:solidFill>
                <a:latin typeface="aMavickFont" panose="020F0802020204020204" pitchFamily="34" charset="0"/>
              </a:rPr>
              <a:t>VK.COM/EDELWEISS_CENTER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70C0"/>
                </a:solidFill>
                <a:latin typeface="aMavickFont" panose="020F0802020204020204" pitchFamily="34" charset="0"/>
              </a:rPr>
              <a:t>FACEBOOK.COM/CENTER.EDELWEISS</a:t>
            </a:r>
            <a:endParaRPr lang="ru-RU" kern="0" dirty="0">
              <a:solidFill>
                <a:srgbClr val="0070C0"/>
              </a:solidFill>
              <a:latin typeface="aMavickFont" panose="020F0802020204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D6701B3-B23A-4B92-98FF-6B13B4E89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131" y="5924756"/>
            <a:ext cx="4176122" cy="70719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284" y="4893921"/>
            <a:ext cx="4167617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АКТУАЛЬНОСТЬ ПРОЕКТА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693B15-A6D4-4C80-B629-2ACA4156A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75" y="589954"/>
            <a:ext cx="2319427" cy="25946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3126B4-2ECD-46E6-9DB0-C551A928B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4" y="4639078"/>
            <a:ext cx="2319426" cy="68423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4284" y="332656"/>
            <a:ext cx="5622213" cy="499065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b="1" dirty="0">
                <a:solidFill>
                  <a:schemeClr val="bg1"/>
                </a:solidFill>
              </a:rPr>
              <a:t>  Для России проблема нехватки научных, инженерно-технических кадров особенно актуальна. Дефицит этих профессий испытывает примерно 44% работодателей. 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06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C3BF2D-25C6-4594-8B55-8F1185219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285" y="4487334"/>
            <a:ext cx="4167617" cy="1507067"/>
          </a:xfrm>
        </p:spPr>
        <p:txBody>
          <a:bodyPr>
            <a:normAutofit/>
          </a:bodyPr>
          <a:lstStyle/>
          <a:p>
            <a:r>
              <a:rPr lang="ru-RU" b="1"/>
              <a:t>Миссия Кампуса</a:t>
            </a:r>
            <a:br>
              <a:rPr lang="ru-RU" b="1"/>
            </a:br>
            <a:endParaRPr lang="ru-RU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A12C12-F8D4-4AC9-84E1-E4F85BFAB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0"/>
            <a:ext cx="305319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DCCC6C-9571-47FB-9E43-9D90F12B3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75" y="589954"/>
            <a:ext cx="2319427" cy="25946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B65B10-9255-4958-88C6-965DE98E8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4" y="4639078"/>
            <a:ext cx="2319426" cy="68423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4283" y="685802"/>
            <a:ext cx="5214176" cy="361526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</a:t>
            </a:r>
            <a:r>
              <a:rPr lang="ru-RU" b="1" dirty="0"/>
              <a:t>Создание в каникулярный период уникальной практико-ориентированной образовательной среды, направленной на подготовку будущих кадров из числа детей и молодёжи, конкурентоспособных на глобальном рынке труда в эпоху цифровой экономики.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D8AD14-0613-481A-BA78-CCA8DD1F3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31" y="2963335"/>
            <a:ext cx="2236395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36D0C6A-5417-49B9-A556-98633131B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727C4A-D172-4E5A-9D28-9C04CC829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19D09-0DC1-4FC2-B1AD-011ED901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016FDD-D596-484A-87E8-CC1E7BAD8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7E80C5-88F9-44F8-A8D1-0F2F223A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6FCDAA-76C3-414B-9868-73075E15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6397" y="4487334"/>
            <a:ext cx="4220443" cy="1507067"/>
          </a:xfrm>
        </p:spPr>
        <p:txBody>
          <a:bodyPr>
            <a:normAutofit/>
          </a:bodyPr>
          <a:lstStyle/>
          <a:p>
            <a:r>
              <a:rPr lang="ru-RU" b="1" dirty="0"/>
              <a:t>Цель проекта:</a:t>
            </a:r>
          </a:p>
        </p:txBody>
      </p:sp>
      <p:sp>
        <p:nvSpPr>
          <p:cNvPr id="12" name="Snip Diagonal Corner Rectangle 16">
            <a:extLst>
              <a:ext uri="{FF2B5EF4-FFF2-40B4-BE49-F238E27FC236}">
                <a16:creationId xmlns:a16="http://schemas.microsoft.com/office/drawing/2014/main" id="{02C8A649-1D4D-44CF-8C8E-C38947F4C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2753006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19AFD-C3B9-4F0F-9705-B1922F401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90" y="942456"/>
            <a:ext cx="2186750" cy="24432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2851C0-5AE6-4D00-8BE6-53D216368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6" y="4240576"/>
            <a:ext cx="2265192" cy="66823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86637" y="0"/>
            <a:ext cx="4690344" cy="50851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 b="1" dirty="0"/>
              <a:t>Запустить инновационную саморазвивающуюся систему подготовки кадров через вовлечение детей в инновационную деятельность и интенсивную образовательную среду, формирующую глобальные (социокультурные и профессиональные) компетенции посредством участия в командных проектных мультикультурных лабораториях совместно с профессионалами ведущих бизнес-компаний и стартапов. Создать возможности и условия для регионального развития инноваций и кадров, популяризации высокотехнологичного отечественного образования в детской и молодёжной среде с выходом на международный рынок.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C5301E-91B2-4536-893D-47EA27444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31" y="2963335"/>
            <a:ext cx="2236395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83E5BFD-97A3-4CE9-8A0E-58925ADC2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D47D4CB-D05F-43B7-8F49-A8C05F152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A6C8F7-8B78-4F06-BB3B-CEDC620AE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34E8F06-BC4C-45A5-8A7F-CDF897B9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88604C-C490-4533-AA80-11F92325C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C3BF2D-25C6-4594-8B55-8F1185219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285" y="4487334"/>
            <a:ext cx="4167617" cy="1507067"/>
          </a:xfrm>
        </p:spPr>
        <p:txBody>
          <a:bodyPr>
            <a:normAutofit/>
          </a:bodyPr>
          <a:lstStyle/>
          <a:p>
            <a:r>
              <a:rPr lang="ru-RU" b="1" dirty="0"/>
              <a:t>Задачи Кампуса</a:t>
            </a:r>
            <a:r>
              <a:rPr lang="ru-RU" dirty="0"/>
              <a:t>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A12C12-F8D4-4AC9-84E1-E4F85BFAB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0"/>
            <a:ext cx="305319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D7CCC7-80EA-45C4-9AC8-C023F6C32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75" y="591491"/>
            <a:ext cx="2319427" cy="25915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30C1F5-C3AC-43DF-B175-C00391D14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4" y="4639078"/>
            <a:ext cx="2319426" cy="68423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2548" y="164284"/>
            <a:ext cx="5729717" cy="46805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ru-RU" sz="1100" dirty="0"/>
          </a:p>
          <a:p>
            <a:pPr>
              <a:lnSpc>
                <a:spcPct val="90000"/>
              </a:lnSpc>
            </a:pPr>
            <a:r>
              <a:rPr lang="ru-RU" sz="1600" b="1" dirty="0"/>
              <a:t>поддержка инноваций в области содержания и технологий дополнительного образования, направленных на реализацию федерального проекта «Кадры для цифровой экономики» национальной программы «Цифровая экономика»; выявление и распространение лучших практик обеспечения доступа к современным и вариативным дополнительным каникулярным общеобразовательным программам для детей;</a:t>
            </a:r>
          </a:p>
          <a:p>
            <a:pPr>
              <a:lnSpc>
                <a:spcPct val="90000"/>
              </a:lnSpc>
            </a:pPr>
            <a:endParaRPr lang="ru-RU" sz="1600" b="1" dirty="0"/>
          </a:p>
          <a:p>
            <a:pPr>
              <a:lnSpc>
                <a:spcPct val="90000"/>
              </a:lnSpc>
            </a:pPr>
            <a:r>
              <a:rPr lang="ru-RU" sz="1600" b="1" dirty="0"/>
              <a:t>поддержка лучших практик организации и проведения тематических смен в лагерях, организованных образовательными организациями, осуществляющими организацию отдыха и оздоровления детей;</a:t>
            </a:r>
          </a:p>
          <a:p>
            <a:pPr>
              <a:lnSpc>
                <a:spcPct val="90000"/>
              </a:lnSpc>
            </a:pPr>
            <a:r>
              <a:rPr lang="ru-RU" sz="1600" b="1" dirty="0"/>
              <a:t>вовлечение большего числа обучающихся в субъектах Российской Федерации в занятия исследовательской деятельностью и научно-инженерным творчеством</a:t>
            </a:r>
            <a:r>
              <a:rPr lang="ru-RU" sz="1400" dirty="0"/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D8AD14-0613-481A-BA78-CCA8DD1F3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31" y="2963335"/>
            <a:ext cx="2236395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36D0C6A-5417-49B9-A556-98633131B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727C4A-D172-4E5A-9D28-9C04CC829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19D09-0DC1-4FC2-B1AD-011ED901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016FDD-D596-484A-87E8-CC1E7BAD8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7E80C5-88F9-44F8-A8D1-0F2F223A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9">
            <a:extLst>
              <a:ext uri="{FF2B5EF4-FFF2-40B4-BE49-F238E27FC236}">
                <a16:creationId xmlns:a16="http://schemas.microsoft.com/office/drawing/2014/main" id="{EFC3BF2D-25C6-4594-8B55-8F1185219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270" y="4843514"/>
            <a:ext cx="4167617" cy="1507067"/>
          </a:xfrm>
        </p:spPr>
        <p:txBody>
          <a:bodyPr>
            <a:normAutofit/>
          </a:bodyPr>
          <a:lstStyle/>
          <a:p>
            <a:r>
              <a:rPr lang="ru-RU" b="1" dirty="0"/>
              <a:t>География Кампуса</a:t>
            </a: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F7A12C12-F8D4-4AC9-84E1-E4F85BFAB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0"/>
            <a:ext cx="305319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E3BC88-7C85-4969-8D42-47AAE0773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75" y="591491"/>
            <a:ext cx="2319427" cy="25915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AEE58D-6393-4EEA-B47D-83C5D59E3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4" y="4639078"/>
            <a:ext cx="2319426" cy="684230"/>
          </a:xfrm>
          <a:prstGeom prst="rect">
            <a:avLst/>
          </a:prstGeom>
        </p:spPr>
      </p:pic>
      <p:grpSp>
        <p:nvGrpSpPr>
          <p:cNvPr id="33" name="Group 13">
            <a:extLst>
              <a:ext uri="{FF2B5EF4-FFF2-40B4-BE49-F238E27FC236}">
                <a16:creationId xmlns:a16="http://schemas.microsoft.com/office/drawing/2014/main" id="{8FD8AD14-0613-481A-BA78-CCA8DD1F3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31" y="2963335"/>
            <a:ext cx="2236395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36D0C6A-5417-49B9-A556-98633131B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5">
              <a:extLst>
                <a:ext uri="{FF2B5EF4-FFF2-40B4-BE49-F238E27FC236}">
                  <a16:creationId xmlns:a16="http://schemas.microsoft.com/office/drawing/2014/main" id="{08727C4A-D172-4E5A-9D28-9C04CC829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19D09-0DC1-4FC2-B1AD-011ED901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7">
              <a:extLst>
                <a:ext uri="{FF2B5EF4-FFF2-40B4-BE49-F238E27FC236}">
                  <a16:creationId xmlns:a16="http://schemas.microsoft.com/office/drawing/2014/main" id="{E9016FDD-D596-484A-87E8-CC1E7BAD8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7E80C5-88F9-44F8-A8D1-0F2F223A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25B1BD-31A1-4FED-9543-D098D9610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270" y="21170"/>
            <a:ext cx="4630701" cy="463070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FC3BF2D-25C6-4594-8B55-8F1185219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285" y="4487334"/>
            <a:ext cx="4167617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В рамках национальной программы «Цифровая экономика»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A12C12-F8D4-4AC9-84E1-E4F85BFAB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0"/>
            <a:ext cx="305319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е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E06E158-7C9B-460E-B41D-F0A824DBA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75" y="591491"/>
            <a:ext cx="2319427" cy="25915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еда, знак, окно, часы&#10;&#10;Автоматически созданное описание">
            <a:extLst>
              <a:ext uri="{FF2B5EF4-FFF2-40B4-BE49-F238E27FC236}">
                <a16:creationId xmlns:a16="http://schemas.microsoft.com/office/drawing/2014/main" id="{80A253EC-EE9F-4267-8222-F57CED9EB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4" y="4639078"/>
            <a:ext cx="2319426" cy="68423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4283" y="436420"/>
            <a:ext cx="5214176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МАОУ ДО «Центр дополнительного образования «Эдельвейс» </a:t>
            </a:r>
          </a:p>
          <a:p>
            <a:pPr marL="0" indent="0" algn="ctr">
              <a:buNone/>
            </a:pPr>
            <a:r>
              <a:rPr lang="ru-RU" dirty="0"/>
              <a:t> стал </a:t>
            </a:r>
            <a:r>
              <a:rPr lang="ru-RU" dirty="0">
                <a:solidFill>
                  <a:srgbClr val="C00000"/>
                </a:solidFill>
              </a:rPr>
              <a:t>в 2019 году </a:t>
            </a:r>
          </a:p>
          <a:p>
            <a:pPr marL="0" indent="0" algn="ctr">
              <a:buNone/>
            </a:pPr>
            <a:r>
              <a:rPr lang="ru-RU" dirty="0"/>
              <a:t>победителем конкурсного отбора на получение субсидий Министерства просвещения РФ и выиграл грант в размере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 8 460 000 рублей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FD8AD14-0613-481A-BA78-CCA8DD1F3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31" y="2963335"/>
            <a:ext cx="2236395" cy="3208867"/>
            <a:chOff x="9206969" y="2963333"/>
            <a:chExt cx="2981858" cy="32088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36D0C6A-5417-49B9-A556-98633131B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8727C4A-D172-4E5A-9D28-9C04CC829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3D19D09-0DC1-4FC2-B1AD-011ED901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9016FDD-D596-484A-87E8-CC1E7BAD8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D7E80C5-88F9-44F8-A8D1-0F2F223A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FC3BF2D-25C6-4594-8B55-8F1185219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285" y="4487334"/>
            <a:ext cx="4167617" cy="1507067"/>
          </a:xfrm>
        </p:spPr>
        <p:txBody>
          <a:bodyPr>
            <a:normAutofit/>
          </a:bodyPr>
          <a:lstStyle/>
          <a:p>
            <a:r>
              <a:rPr lang="ru-RU" dirty="0"/>
              <a:t>Организаторы: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A12C12-F8D4-4AC9-84E1-E4F85BFAB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0"/>
            <a:ext cx="305319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25DF23-5C94-41D5-BAB5-BE5BCCC4C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75" y="589954"/>
            <a:ext cx="2319427" cy="25946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46B386-6ABC-49F7-BCDC-FFB2035E3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4" y="4639078"/>
            <a:ext cx="2319426" cy="68423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4283" y="685802"/>
            <a:ext cx="5214176" cy="361526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/>
              <a:t>Министерство просвещения Российской Федерации, </a:t>
            </a:r>
          </a:p>
          <a:p>
            <a:pPr>
              <a:lnSpc>
                <a:spcPct val="90000"/>
              </a:lnSpc>
            </a:pPr>
            <a:r>
              <a:rPr lang="ru-RU" dirty="0"/>
              <a:t>Министерство спорта и молодежной политики РБ</a:t>
            </a:r>
          </a:p>
          <a:p>
            <a:pPr>
              <a:lnSpc>
                <a:spcPct val="90000"/>
              </a:lnSpc>
            </a:pPr>
            <a:r>
              <a:rPr lang="ru-RU" dirty="0"/>
              <a:t>Комитет по образованию Администрации города Улан-Удэ, </a:t>
            </a:r>
          </a:p>
          <a:p>
            <a:pPr>
              <a:lnSpc>
                <a:spcPct val="90000"/>
              </a:lnSpc>
            </a:pPr>
            <a:r>
              <a:rPr lang="ru-RU" dirty="0"/>
              <a:t>Муниципальное автономное образовательное учреждение дополнительного образования «Центр дополнительного образования «Эдельвейс» г. Улан-Удэ.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D8AD14-0613-481A-BA78-CCA8DD1F3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31" y="2963335"/>
            <a:ext cx="2236395" cy="3208867"/>
            <a:chOff x="9206969" y="2963333"/>
            <a:chExt cx="2981858" cy="32088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36D0C6A-5417-49B9-A556-98633131B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8727C4A-D172-4E5A-9D28-9C04CC829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3D19D09-0DC1-4FC2-B1AD-011ED901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016FDD-D596-484A-87E8-CC1E7BAD8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D7E80C5-88F9-44F8-A8D1-0F2F223A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E9F8AD66-CC09-4C8D-94EE-932C3785B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31" y="2963335"/>
            <a:ext cx="2236395" cy="3208867"/>
            <a:chOff x="9206969" y="2963333"/>
            <a:chExt cx="2981858" cy="32088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E364623-3F66-4AAD-94F8-C053CD4F1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E37E17-44F9-4E44-8F2F-0E873C68E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D327A4D-ADCE-482F-9F55-3B64D197A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600A8AB-CDF2-4E93-92C8-2CCB8230B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F8EE76C-974C-43A5-806B-47687FCB9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EFC3BF2D-25C6-4594-8B55-8F1185219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7A12C12-F8D4-4AC9-84E1-E4F85BFAB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0"/>
            <a:ext cx="305319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707129-2468-4ACE-8EB3-6B3586B86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75" y="589954"/>
            <a:ext cx="2319427" cy="25946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C7EAC6-1B2B-4F8F-B71A-189A9ABFC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4" y="4639078"/>
            <a:ext cx="2319426" cy="68423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36960" y="254090"/>
            <a:ext cx="4686109" cy="278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7 структурных подразделений: 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6 клубов </a:t>
            </a:r>
            <a:r>
              <a:rPr lang="ru-RU" dirty="0" err="1"/>
              <a:t>мкр</a:t>
            </a:r>
            <a:r>
              <a:rPr lang="ru-RU" dirty="0"/>
              <a:t>. Загорск</a:t>
            </a:r>
          </a:p>
          <a:p>
            <a:pPr marL="0" indent="0" algn="ctr">
              <a:buNone/>
            </a:pPr>
            <a:r>
              <a:rPr lang="ru-RU" dirty="0"/>
              <a:t> и </a:t>
            </a:r>
            <a:r>
              <a:rPr lang="en-US" dirty="0"/>
              <a:t>ЛТО «Чайка»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FD8AD14-0613-481A-BA78-CCA8DD1F3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31" y="2963335"/>
            <a:ext cx="2236395" cy="3208867"/>
            <a:chOff x="9206969" y="2963333"/>
            <a:chExt cx="2981858" cy="32088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36D0C6A-5417-49B9-A556-98633131B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8727C4A-D172-4E5A-9D28-9C04CC829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D19D09-0DC1-4FC2-B1AD-011ED901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9016FDD-D596-484A-87E8-CC1E7BAD8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D7E80C5-88F9-44F8-A8D1-0F2F223A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721D2F-72C0-4885-9B3C-05B25F3F1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566" y="2713725"/>
            <a:ext cx="4050652" cy="320855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106</TotalTime>
  <Words>592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aMavickFont</vt:lpstr>
      <vt:lpstr>Century Gothic</vt:lpstr>
      <vt:lpstr>Times New Roman</vt:lpstr>
      <vt:lpstr>Verdana</vt:lpstr>
      <vt:lpstr>Wingdings 3</vt:lpstr>
      <vt:lpstr>Сектор</vt:lpstr>
      <vt:lpstr>Кампус молодежных инноваций: опыт, проблемы и перспективы </vt:lpstr>
      <vt:lpstr>АКТУАЛЬНОСТЬ ПРОЕКТА</vt:lpstr>
      <vt:lpstr>Миссия Кампуса </vt:lpstr>
      <vt:lpstr>Цель проекта:</vt:lpstr>
      <vt:lpstr>Задачи Кампуса:</vt:lpstr>
      <vt:lpstr>География Кампуса</vt:lpstr>
      <vt:lpstr>  В рамках национальной программы «Цифровая экономика»</vt:lpstr>
      <vt:lpstr>Организаторы:</vt:lpstr>
      <vt:lpstr>Презентация PowerPoint</vt:lpstr>
      <vt:lpstr>Презентация PowerPoint</vt:lpstr>
      <vt:lpstr>Целевая аудитория: </vt:lpstr>
      <vt:lpstr>Сроки реализации:</vt:lpstr>
      <vt:lpstr>Презентация PowerPoint</vt:lpstr>
      <vt:lpstr>Презентация PowerPoint</vt:lpstr>
      <vt:lpstr>Актуальными проблемами являются</vt:lpstr>
      <vt:lpstr>Перспективы развития проекта «Кампус молодежных инноваций Г. Улан-Удэ</vt:lpstr>
      <vt:lpstr>ПАРТНЕРЫ ПРОЕКТА: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Кампус молодежных инноваций: опыт, проблемы и перспективы </dc:title>
  <dc:creator>Ирина</dc:creator>
  <cp:lastModifiedBy>Ирина</cp:lastModifiedBy>
  <cp:revision>11</cp:revision>
  <dcterms:created xsi:type="dcterms:W3CDTF">2019-11-13T07:44:44Z</dcterms:created>
  <dcterms:modified xsi:type="dcterms:W3CDTF">2019-11-14T09:56:45Z</dcterms:modified>
</cp:coreProperties>
</file>